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9200" cy="1069975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24" y="-14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4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990"/>
            <a:ext cx="681228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8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0768"/>
            <a:ext cx="2422144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9824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hyperlink" Target="mailto:contact@nouvelrformation.com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21167" y="1830357"/>
            <a:ext cx="4412496" cy="58989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5" name="object 5"/>
          <p:cNvGrpSpPr/>
          <p:nvPr/>
        </p:nvGrpSpPr>
        <p:grpSpPr>
          <a:xfrm>
            <a:off x="1009650" y="254433"/>
            <a:ext cx="6357280" cy="678381"/>
            <a:chOff x="1211573" y="294069"/>
            <a:chExt cx="6186170" cy="64516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11573" y="294069"/>
              <a:ext cx="6185929" cy="64477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44599" y="304545"/>
              <a:ext cx="6123305" cy="582295"/>
            </a:xfrm>
            <a:custGeom>
              <a:avLst/>
              <a:gdLst/>
              <a:ahLst/>
              <a:cxnLst/>
              <a:rect l="l" t="t" r="r" b="b"/>
              <a:pathLst>
                <a:path w="6123305" h="582294">
                  <a:moveTo>
                    <a:pt x="6026277" y="0"/>
                  </a:moveTo>
                  <a:lnTo>
                    <a:pt x="97028" y="0"/>
                  </a:lnTo>
                  <a:lnTo>
                    <a:pt x="59257" y="7623"/>
                  </a:lnTo>
                  <a:lnTo>
                    <a:pt x="28416" y="28416"/>
                  </a:lnTo>
                  <a:lnTo>
                    <a:pt x="7623" y="59257"/>
                  </a:lnTo>
                  <a:lnTo>
                    <a:pt x="0" y="97027"/>
                  </a:lnTo>
                  <a:lnTo>
                    <a:pt x="0" y="485266"/>
                  </a:lnTo>
                  <a:lnTo>
                    <a:pt x="7623" y="523037"/>
                  </a:lnTo>
                  <a:lnTo>
                    <a:pt x="28416" y="553878"/>
                  </a:lnTo>
                  <a:lnTo>
                    <a:pt x="59257" y="574671"/>
                  </a:lnTo>
                  <a:lnTo>
                    <a:pt x="97028" y="582294"/>
                  </a:lnTo>
                  <a:lnTo>
                    <a:pt x="6026277" y="582294"/>
                  </a:lnTo>
                  <a:lnTo>
                    <a:pt x="6064047" y="574671"/>
                  </a:lnTo>
                  <a:lnTo>
                    <a:pt x="6094888" y="553878"/>
                  </a:lnTo>
                  <a:lnTo>
                    <a:pt x="6115681" y="523037"/>
                  </a:lnTo>
                  <a:lnTo>
                    <a:pt x="6123305" y="485266"/>
                  </a:lnTo>
                  <a:lnTo>
                    <a:pt x="6123305" y="97027"/>
                  </a:lnTo>
                  <a:lnTo>
                    <a:pt x="6115681" y="59257"/>
                  </a:lnTo>
                  <a:lnTo>
                    <a:pt x="6094888" y="28416"/>
                  </a:lnTo>
                  <a:lnTo>
                    <a:pt x="6064047" y="7623"/>
                  </a:lnTo>
                  <a:lnTo>
                    <a:pt x="6026277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 sz="1400">
                <a:latin typeface="+mn-lt"/>
              </a:endParaRPr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640839" y="271028"/>
            <a:ext cx="2907665" cy="393056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algn="ctr"/>
            <a:r>
              <a:rPr lang="fr-FR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Formation Titre Professionnel</a:t>
            </a:r>
            <a:br>
              <a:rPr lang="fr-FR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Formateur pour adultes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9478" y="1837763"/>
            <a:ext cx="2596582" cy="39964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0" tIns="6985" rIns="0" bIns="0" rtlCol="0">
            <a:spAutoFit/>
          </a:bodyPr>
          <a:lstStyle/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marR="1947545" algn="l">
              <a:lnSpc>
                <a:spcPct val="136800"/>
              </a:lnSpc>
              <a:spcBef>
                <a:spcPts val="55"/>
              </a:spcBef>
            </a:pPr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98800" y="2711692"/>
            <a:ext cx="4113038" cy="582211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Competences</a:t>
            </a:r>
            <a:r>
              <a:rPr sz="1000" b="1" u="sng" spc="-3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b="1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pédagogiques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80">
              <a:lnSpc>
                <a:spcPct val="100000"/>
              </a:lnSpc>
              <a:spcBef>
                <a:spcPts val="229"/>
              </a:spcBef>
              <a:buSzPct val="54545"/>
              <a:tabLst>
                <a:tab pos="62230" algn="l"/>
              </a:tabLst>
            </a:pPr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Théorie: exposés, débat avec support audiovisuel</a:t>
            </a:r>
          </a:p>
          <a:p>
            <a:pPr marL="5080">
              <a:lnSpc>
                <a:spcPct val="100000"/>
              </a:lnSpc>
              <a:spcBef>
                <a:spcPts val="229"/>
              </a:spcBef>
              <a:buSzPct val="54545"/>
              <a:tabLst>
                <a:tab pos="62230" algn="l"/>
              </a:tabLst>
            </a:pPr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Travaux: travaux pratiques et mises en situation.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22276" y="5959475"/>
            <a:ext cx="2527935" cy="0"/>
          </a:xfrm>
          <a:custGeom>
            <a:avLst/>
            <a:gdLst/>
            <a:ahLst/>
            <a:cxnLst/>
            <a:rect l="l" t="t" r="r" b="b"/>
            <a:pathLst>
              <a:path w="2527935">
                <a:moveTo>
                  <a:pt x="0" y="0"/>
                </a:moveTo>
                <a:lnTo>
                  <a:pt x="2527935" y="0"/>
                </a:lnTo>
              </a:path>
            </a:pathLst>
          </a:custGeom>
          <a:ln w="38100">
            <a:solidFill>
              <a:srgbClr val="1639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D5668E35-BE0C-79C8-56FC-D77B098871E7}"/>
              </a:ext>
            </a:extLst>
          </p:cNvPr>
          <p:cNvGrpSpPr/>
          <p:nvPr/>
        </p:nvGrpSpPr>
        <p:grpSpPr>
          <a:xfrm>
            <a:off x="268605" y="1031395"/>
            <a:ext cx="7065058" cy="681792"/>
            <a:chOff x="177800" y="1747265"/>
            <a:chExt cx="7261225" cy="941705"/>
          </a:xfrm>
        </p:grpSpPr>
        <p:sp>
          <p:nvSpPr>
            <p:cNvPr id="3" name="object 3"/>
            <p:cNvSpPr/>
            <p:nvPr/>
          </p:nvSpPr>
          <p:spPr>
            <a:xfrm>
              <a:off x="177800" y="1747265"/>
              <a:ext cx="7261225" cy="941705"/>
            </a:xfrm>
            <a:custGeom>
              <a:avLst/>
              <a:gdLst/>
              <a:ahLst/>
              <a:cxnLst/>
              <a:rect l="l" t="t" r="r" b="b"/>
              <a:pathLst>
                <a:path w="7261225" h="941705">
                  <a:moveTo>
                    <a:pt x="7104253" y="0"/>
                  </a:moveTo>
                  <a:lnTo>
                    <a:pt x="156959" y="0"/>
                  </a:lnTo>
                  <a:lnTo>
                    <a:pt x="107346" y="7997"/>
                  </a:lnTo>
                  <a:lnTo>
                    <a:pt x="64259" y="30272"/>
                  </a:lnTo>
                  <a:lnTo>
                    <a:pt x="30282" y="64245"/>
                  </a:lnTo>
                  <a:lnTo>
                    <a:pt x="8001" y="107338"/>
                  </a:lnTo>
                  <a:lnTo>
                    <a:pt x="0" y="156972"/>
                  </a:lnTo>
                  <a:lnTo>
                    <a:pt x="0" y="784733"/>
                  </a:lnTo>
                  <a:lnTo>
                    <a:pt x="8001" y="834317"/>
                  </a:lnTo>
                  <a:lnTo>
                    <a:pt x="30282" y="877404"/>
                  </a:lnTo>
                  <a:lnTo>
                    <a:pt x="64259" y="911395"/>
                  </a:lnTo>
                  <a:lnTo>
                    <a:pt x="107346" y="933694"/>
                  </a:lnTo>
                  <a:lnTo>
                    <a:pt x="156959" y="941705"/>
                  </a:lnTo>
                  <a:lnTo>
                    <a:pt x="7104253" y="941705"/>
                  </a:lnTo>
                  <a:lnTo>
                    <a:pt x="7153886" y="933694"/>
                  </a:lnTo>
                  <a:lnTo>
                    <a:pt x="7196979" y="911395"/>
                  </a:lnTo>
                  <a:lnTo>
                    <a:pt x="7230952" y="877404"/>
                  </a:lnTo>
                  <a:lnTo>
                    <a:pt x="7253227" y="834317"/>
                  </a:lnTo>
                  <a:lnTo>
                    <a:pt x="7261225" y="784733"/>
                  </a:lnTo>
                  <a:lnTo>
                    <a:pt x="7261225" y="156972"/>
                  </a:lnTo>
                  <a:lnTo>
                    <a:pt x="7253227" y="107338"/>
                  </a:lnTo>
                  <a:lnTo>
                    <a:pt x="7230952" y="64245"/>
                  </a:lnTo>
                  <a:lnTo>
                    <a:pt x="7196979" y="30272"/>
                  </a:lnTo>
                  <a:lnTo>
                    <a:pt x="7153886" y="7997"/>
                  </a:lnTo>
                  <a:lnTo>
                    <a:pt x="7104253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 sz="900"/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3661990" y="2022017"/>
              <a:ext cx="1626326" cy="44193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lvl="0">
                <a:lnSpc>
                  <a:spcPts val="1100"/>
                </a:lnSpc>
                <a:spcBef>
                  <a:spcPts val="195"/>
                </a:spcBef>
              </a:pPr>
              <a:r>
                <a:rPr lang="fr-FR" sz="9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Arial" panose="020B0604020202020204" pitchFamily="34" charset="0"/>
                </a:rPr>
                <a:t>4 stagiaires Minimum,</a:t>
              </a:r>
              <a:endParaRPr lang="fr-FR" sz="900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endParaRPr>
            </a:p>
            <a:p>
              <a:pPr lvl="0">
                <a:lnSpc>
                  <a:spcPts val="1100"/>
                </a:lnSpc>
                <a:spcBef>
                  <a:spcPts val="195"/>
                </a:spcBef>
              </a:pPr>
              <a:r>
                <a:rPr lang="fr-FR" sz="9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Arial" panose="020B0604020202020204" pitchFamily="34" charset="0"/>
                </a:rPr>
                <a:t>12</a:t>
              </a:r>
              <a:r>
                <a:rPr lang="fr-FR" sz="900" b="1" spc="13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Arial" panose="020B0604020202020204" pitchFamily="34" charset="0"/>
                </a:rPr>
                <a:t> </a:t>
              </a:r>
              <a:r>
                <a:rPr lang="fr-FR" sz="900" b="1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Arial" panose="020B0604020202020204" pitchFamily="34" charset="0"/>
                </a:rPr>
                <a:t>maximum</a:t>
              </a:r>
              <a:endParaRPr lang="fr-FR" sz="900" dirty="0"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2800174" y="1790269"/>
              <a:ext cx="733158" cy="855692"/>
            </a:xfrm>
            <a:custGeom>
              <a:avLst/>
              <a:gdLst/>
              <a:ahLst/>
              <a:cxnLst/>
              <a:rect l="l" t="t" r="r" b="b"/>
              <a:pathLst>
                <a:path w="846454" h="691514">
                  <a:moveTo>
                    <a:pt x="423164" y="0"/>
                  </a:moveTo>
                  <a:lnTo>
                    <a:pt x="370088" y="2692"/>
                  </a:lnTo>
                  <a:lnTo>
                    <a:pt x="318978" y="10552"/>
                  </a:lnTo>
                  <a:lnTo>
                    <a:pt x="270231" y="23258"/>
                  </a:lnTo>
                  <a:lnTo>
                    <a:pt x="224244" y="40486"/>
                  </a:lnTo>
                  <a:lnTo>
                    <a:pt x="181413" y="61913"/>
                  </a:lnTo>
                  <a:lnTo>
                    <a:pt x="142134" y="87215"/>
                  </a:lnTo>
                  <a:lnTo>
                    <a:pt x="106806" y="116070"/>
                  </a:lnTo>
                  <a:lnTo>
                    <a:pt x="75824" y="148153"/>
                  </a:lnTo>
                  <a:lnTo>
                    <a:pt x="49585" y="183143"/>
                  </a:lnTo>
                  <a:lnTo>
                    <a:pt x="28487" y="220715"/>
                  </a:lnTo>
                  <a:lnTo>
                    <a:pt x="12925" y="260546"/>
                  </a:lnTo>
                  <a:lnTo>
                    <a:pt x="3297" y="302313"/>
                  </a:lnTo>
                  <a:lnTo>
                    <a:pt x="0" y="345694"/>
                  </a:lnTo>
                  <a:lnTo>
                    <a:pt x="3297" y="389076"/>
                  </a:lnTo>
                  <a:lnTo>
                    <a:pt x="12925" y="430849"/>
                  </a:lnTo>
                  <a:lnTo>
                    <a:pt x="28487" y="470689"/>
                  </a:lnTo>
                  <a:lnTo>
                    <a:pt x="49585" y="508273"/>
                  </a:lnTo>
                  <a:lnTo>
                    <a:pt x="75824" y="543276"/>
                  </a:lnTo>
                  <a:lnTo>
                    <a:pt x="106806" y="575374"/>
                  </a:lnTo>
                  <a:lnTo>
                    <a:pt x="142134" y="604243"/>
                  </a:lnTo>
                  <a:lnTo>
                    <a:pt x="181413" y="629559"/>
                  </a:lnTo>
                  <a:lnTo>
                    <a:pt x="224244" y="650999"/>
                  </a:lnTo>
                  <a:lnTo>
                    <a:pt x="270231" y="668239"/>
                  </a:lnTo>
                  <a:lnTo>
                    <a:pt x="318978" y="680954"/>
                  </a:lnTo>
                  <a:lnTo>
                    <a:pt x="370088" y="688820"/>
                  </a:lnTo>
                  <a:lnTo>
                    <a:pt x="423164" y="691515"/>
                  </a:lnTo>
                  <a:lnTo>
                    <a:pt x="476266" y="688820"/>
                  </a:lnTo>
                  <a:lnTo>
                    <a:pt x="527399" y="680954"/>
                  </a:lnTo>
                  <a:lnTo>
                    <a:pt x="576165" y="668239"/>
                  </a:lnTo>
                  <a:lnTo>
                    <a:pt x="622168" y="650999"/>
                  </a:lnTo>
                  <a:lnTo>
                    <a:pt x="665012" y="629559"/>
                  </a:lnTo>
                  <a:lnTo>
                    <a:pt x="704300" y="604243"/>
                  </a:lnTo>
                  <a:lnTo>
                    <a:pt x="739636" y="575374"/>
                  </a:lnTo>
                  <a:lnTo>
                    <a:pt x="770623" y="543276"/>
                  </a:lnTo>
                  <a:lnTo>
                    <a:pt x="796865" y="508273"/>
                  </a:lnTo>
                  <a:lnTo>
                    <a:pt x="817966" y="470689"/>
                  </a:lnTo>
                  <a:lnTo>
                    <a:pt x="833529" y="430849"/>
                  </a:lnTo>
                  <a:lnTo>
                    <a:pt x="843157" y="389076"/>
                  </a:lnTo>
                  <a:lnTo>
                    <a:pt x="846455" y="345694"/>
                  </a:lnTo>
                  <a:lnTo>
                    <a:pt x="843157" y="302313"/>
                  </a:lnTo>
                  <a:lnTo>
                    <a:pt x="833529" y="260546"/>
                  </a:lnTo>
                  <a:lnTo>
                    <a:pt x="817966" y="220715"/>
                  </a:lnTo>
                  <a:lnTo>
                    <a:pt x="796865" y="183143"/>
                  </a:lnTo>
                  <a:lnTo>
                    <a:pt x="770623" y="148153"/>
                  </a:lnTo>
                  <a:lnTo>
                    <a:pt x="739636" y="116070"/>
                  </a:lnTo>
                  <a:lnTo>
                    <a:pt x="704300" y="87215"/>
                  </a:lnTo>
                  <a:lnTo>
                    <a:pt x="665012" y="61913"/>
                  </a:lnTo>
                  <a:lnTo>
                    <a:pt x="622168" y="40486"/>
                  </a:lnTo>
                  <a:lnTo>
                    <a:pt x="576165" y="23258"/>
                  </a:lnTo>
                  <a:lnTo>
                    <a:pt x="527399" y="10552"/>
                  </a:lnTo>
                  <a:lnTo>
                    <a:pt x="476266" y="2692"/>
                  </a:lnTo>
                  <a:lnTo>
                    <a:pt x="4231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900" dirty="0"/>
            </a:p>
          </p:txBody>
        </p: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5C2F0A7D-CEE2-DE69-BBDF-F796DE0A66C3}"/>
              </a:ext>
            </a:extLst>
          </p:cNvPr>
          <p:cNvSpPr txBox="1"/>
          <p:nvPr/>
        </p:nvSpPr>
        <p:spPr>
          <a:xfrm>
            <a:off x="201552" y="7865529"/>
            <a:ext cx="7132111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lang="fr-FR" sz="1000" b="1" u="sng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Moyens pédagogiques :</a:t>
            </a: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endParaRPr lang="fr-FR" sz="1000" b="1" u="sng" dirty="0">
              <a:solidFill>
                <a:schemeClr val="tx2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Concevoir et préparer la formation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Animer une formation et évaluer les acquis des apprenants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Accompagner les apprenants en formation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10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Inscrire sa pratique professionnelle dans une démarche de qualité et de responsabilité sociale des entreprises </a:t>
            </a: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endParaRPr lang="fr-FR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BABFAF90-6A0F-E7B9-A83F-56FAC0AC07D7}"/>
              </a:ext>
            </a:extLst>
          </p:cNvPr>
          <p:cNvSpPr txBox="1"/>
          <p:nvPr/>
        </p:nvSpPr>
        <p:spPr>
          <a:xfrm>
            <a:off x="3082983" y="5602472"/>
            <a:ext cx="4113038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/>
            <a:r>
              <a:rPr lang="fr-FR" sz="1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Certification</a:t>
            </a:r>
          </a:p>
          <a:p>
            <a:pPr marL="12700"/>
            <a:endParaRPr lang="fr-FR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Évaluations en cours de formation : un QCM de validation par module + 3 dossiers de validation à rendre à la correction</a:t>
            </a:r>
          </a:p>
          <a:p>
            <a:pPr marL="171450" indent="-171450" algn="l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r-FR" sz="8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Passage de l’examen dans notre centre: Dossier Technique + PowerPoint à réaliser pour support à l’épreuve orale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fr-FR" sz="8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Possibilité de passer un ou plusieurs blocs de compétences</a:t>
            </a:r>
          </a:p>
        </p:txBody>
      </p:sp>
      <p:sp>
        <p:nvSpPr>
          <p:cNvPr id="40" name="object 2">
            <a:extLst>
              <a:ext uri="{FF2B5EF4-FFF2-40B4-BE49-F238E27FC236}">
                <a16:creationId xmlns:a16="http://schemas.microsoft.com/office/drawing/2014/main" id="{445666C7-7EB6-596A-04EC-42D948C01F80}"/>
              </a:ext>
            </a:extLst>
          </p:cNvPr>
          <p:cNvSpPr txBox="1"/>
          <p:nvPr/>
        </p:nvSpPr>
        <p:spPr>
          <a:xfrm>
            <a:off x="144693" y="9427329"/>
            <a:ext cx="3765344" cy="536044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260350" indent="-171450">
              <a:lnSpc>
                <a:spcPct val="100000"/>
              </a:lnSpc>
              <a:spcBef>
                <a:spcPts val="880"/>
              </a:spcBef>
              <a:buFont typeface="Arial" panose="020B0604020202020204" pitchFamily="34" charset="0"/>
              <a:buChar char="•"/>
            </a:pPr>
            <a:r>
              <a:rPr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Délai</a:t>
            </a:r>
            <a:r>
              <a:rPr lang="fr-F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à la formation </a:t>
            </a:r>
            <a:r>
              <a:rPr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d’acc</a:t>
            </a:r>
            <a:r>
              <a:rPr lang="fr-F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ès 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Entrée permanente</a:t>
            </a: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0350" indent="-171450">
              <a:lnSpc>
                <a:spcPct val="100000"/>
              </a:lnSpc>
              <a:spcBef>
                <a:spcPts val="880"/>
              </a:spcBef>
              <a:buFont typeface="Arial" panose="020B0604020202020204" pitchFamily="34" charset="0"/>
              <a:buChar char="•"/>
            </a:pPr>
            <a:r>
              <a:rPr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Agrément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: TP-00350m07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object 3"/>
          <p:cNvGrpSpPr/>
          <p:nvPr/>
        </p:nvGrpSpPr>
        <p:grpSpPr>
          <a:xfrm>
            <a:off x="8891" y="10026155"/>
            <a:ext cx="7560309" cy="285813"/>
            <a:chOff x="0" y="10283189"/>
            <a:chExt cx="7560309" cy="408305"/>
          </a:xfrm>
        </p:grpSpPr>
        <p:sp>
          <p:nvSpPr>
            <p:cNvPr id="42" name="object 4"/>
            <p:cNvSpPr/>
            <p:nvPr/>
          </p:nvSpPr>
          <p:spPr>
            <a:xfrm>
              <a:off x="0" y="10283189"/>
              <a:ext cx="7560309" cy="408305"/>
            </a:xfrm>
            <a:custGeom>
              <a:avLst/>
              <a:gdLst/>
              <a:ahLst/>
              <a:cxnLst/>
              <a:rect l="l" t="t" r="r" b="b"/>
              <a:pathLst>
                <a:path w="7560309" h="408304">
                  <a:moveTo>
                    <a:pt x="4570095" y="0"/>
                  </a:moveTo>
                  <a:lnTo>
                    <a:pt x="0" y="0"/>
                  </a:lnTo>
                  <a:lnTo>
                    <a:pt x="0" y="408305"/>
                  </a:lnTo>
                  <a:lnTo>
                    <a:pt x="4164329" y="408305"/>
                  </a:lnTo>
                  <a:lnTo>
                    <a:pt x="4570095" y="0"/>
                  </a:lnTo>
                  <a:close/>
                </a:path>
                <a:path w="7560309" h="408304">
                  <a:moveTo>
                    <a:pt x="7560309" y="0"/>
                  </a:moveTo>
                  <a:lnTo>
                    <a:pt x="4756150" y="0"/>
                  </a:lnTo>
                  <a:lnTo>
                    <a:pt x="4350385" y="408305"/>
                  </a:lnTo>
                  <a:lnTo>
                    <a:pt x="7560309" y="408305"/>
                  </a:lnTo>
                  <a:lnTo>
                    <a:pt x="7560309" y="0"/>
                  </a:lnTo>
                  <a:close/>
                </a:path>
              </a:pathLst>
            </a:custGeom>
            <a:solidFill>
              <a:srgbClr val="1639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5"/>
            <p:cNvSpPr/>
            <p:nvPr/>
          </p:nvSpPr>
          <p:spPr>
            <a:xfrm>
              <a:off x="1682114" y="10354309"/>
              <a:ext cx="846455" cy="117475"/>
            </a:xfrm>
            <a:custGeom>
              <a:avLst/>
              <a:gdLst/>
              <a:ahLst/>
              <a:cxnLst/>
              <a:rect l="l" t="t" r="r" b="b"/>
              <a:pathLst>
                <a:path w="846455" h="117475">
                  <a:moveTo>
                    <a:pt x="0" y="0"/>
                  </a:moveTo>
                  <a:lnTo>
                    <a:pt x="0" y="117475"/>
                  </a:lnTo>
                </a:path>
                <a:path w="846455" h="117475">
                  <a:moveTo>
                    <a:pt x="846455" y="0"/>
                  </a:moveTo>
                  <a:lnTo>
                    <a:pt x="846455" y="117475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6">
              <a:hlinkClick r:id="rId3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2905" y="10370743"/>
              <a:ext cx="1424152" cy="78765"/>
            </a:xfrm>
            <a:prstGeom prst="rect">
              <a:avLst/>
            </a:prstGeom>
          </p:spPr>
        </p:pic>
        <p:pic>
          <p:nvPicPr>
            <p:cNvPr id="45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79016" y="10384878"/>
              <a:ext cx="92075" cy="75323"/>
            </a:xfrm>
            <a:prstGeom prst="rect">
              <a:avLst/>
            </a:prstGeom>
          </p:spPr>
        </p:pic>
        <p:pic>
          <p:nvPicPr>
            <p:cNvPr id="46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14270" y="10384878"/>
              <a:ext cx="104204" cy="75323"/>
            </a:xfrm>
            <a:prstGeom prst="rect">
              <a:avLst/>
            </a:prstGeom>
          </p:spPr>
        </p:pic>
        <p:pic>
          <p:nvPicPr>
            <p:cNvPr id="47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59558" y="10385868"/>
              <a:ext cx="93853" cy="74333"/>
            </a:xfrm>
            <a:prstGeom prst="rect">
              <a:avLst/>
            </a:prstGeom>
          </p:spPr>
        </p:pic>
        <p:pic>
          <p:nvPicPr>
            <p:cNvPr id="48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190242" y="10385868"/>
              <a:ext cx="98806" cy="74333"/>
            </a:xfrm>
            <a:prstGeom prst="rect">
              <a:avLst/>
            </a:prstGeom>
          </p:spPr>
        </p:pic>
        <p:pic>
          <p:nvPicPr>
            <p:cNvPr id="49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21179" y="10384725"/>
              <a:ext cx="105156" cy="75476"/>
            </a:xfrm>
            <a:prstGeom prst="rect">
              <a:avLst/>
            </a:prstGeom>
          </p:spPr>
        </p:pic>
        <p:pic>
          <p:nvPicPr>
            <p:cNvPr id="50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631948" y="10382922"/>
              <a:ext cx="946150" cy="78778"/>
            </a:xfrm>
            <a:prstGeom prst="rect">
              <a:avLst/>
            </a:prstGeom>
          </p:spPr>
        </p:pic>
        <p:pic>
          <p:nvPicPr>
            <p:cNvPr id="51" name="object 1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865370" y="10378782"/>
              <a:ext cx="1891664" cy="75577"/>
            </a:xfrm>
            <a:prstGeom prst="rect">
              <a:avLst/>
            </a:prstGeom>
          </p:spPr>
        </p:pic>
        <p:pic>
          <p:nvPicPr>
            <p:cNvPr id="52" name="object 14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95033" y="10542955"/>
              <a:ext cx="1902879" cy="97215"/>
            </a:xfrm>
            <a:prstGeom prst="rect">
              <a:avLst/>
            </a:prstGeom>
          </p:spPr>
        </p:pic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546614DA-D62A-09B0-F149-F9EE8E4DFFA3}"/>
              </a:ext>
            </a:extLst>
          </p:cNvPr>
          <p:cNvSpPr txBox="1"/>
          <p:nvPr/>
        </p:nvSpPr>
        <p:spPr>
          <a:xfrm>
            <a:off x="3082983" y="3377565"/>
            <a:ext cx="4011090" cy="2254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105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fr-FR" sz="1050" b="1" i="0" dirty="0">
              <a:solidFill>
                <a:srgbClr val="54595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fr-FR" sz="10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Bloc de compétence 1 – Concevoir et préparer la formation</a:t>
            </a:r>
          </a:p>
          <a:p>
            <a:pPr marL="171450" indent="-171450" algn="l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r-FR" sz="10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Bloc de compétence 2 – Animer une formation et évaluer les acquis des</a:t>
            </a:r>
            <a:b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apprenants</a:t>
            </a:r>
          </a:p>
          <a:p>
            <a:pPr marL="171450" indent="-171450" algn="l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r-FR" sz="10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Bloc de compétence 3 – Accompagner les apprenants en formation</a:t>
            </a:r>
          </a:p>
          <a:p>
            <a:pPr marL="171450" indent="-171450" algn="l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r-FR" sz="10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sz="10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Bloc de compétence 4 – Inscrire sa pratique professionnelle dans une démarche de qualité et de responsabilité sociale des entreprises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5A6B7A8-08BE-19C8-C8B4-D91546D00ED7}"/>
              </a:ext>
            </a:extLst>
          </p:cNvPr>
          <p:cNvSpPr txBox="1"/>
          <p:nvPr/>
        </p:nvSpPr>
        <p:spPr>
          <a:xfrm>
            <a:off x="222276" y="6098079"/>
            <a:ext cx="2592707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 de la formation</a:t>
            </a:r>
          </a:p>
          <a:p>
            <a:endParaRPr lang="fr-FR" sz="10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Concevoir et préparer la formation</a:t>
            </a:r>
            <a:endParaRPr lang="fr-FR" sz="800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Animer une formation et évaluer les acquis des apprenants</a:t>
            </a:r>
            <a:endParaRPr lang="fr-FR" sz="800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Accompagner les apprenants en formation</a:t>
            </a:r>
            <a:endParaRPr lang="fr-FR" sz="800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Inscrire sa pratique professionnelle dans une démarche de qualité et de responsabilité sociale des entreprises 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067E8247-4354-1545-177C-8179F7298F1D}"/>
              </a:ext>
            </a:extLst>
          </p:cNvPr>
          <p:cNvSpPr txBox="1"/>
          <p:nvPr/>
        </p:nvSpPr>
        <p:spPr>
          <a:xfrm>
            <a:off x="2806060" y="1187623"/>
            <a:ext cx="1021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Nombre de stagiaires </a:t>
            </a:r>
            <a:endParaRPr lang="fr-FR" sz="900" b="1" dirty="0">
              <a:solidFill>
                <a:srgbClr val="002060"/>
              </a:solidFill>
            </a:endParaRPr>
          </a:p>
        </p:txBody>
      </p:sp>
      <p:sp>
        <p:nvSpPr>
          <p:cNvPr id="38" name="object 32">
            <a:extLst>
              <a:ext uri="{FF2B5EF4-FFF2-40B4-BE49-F238E27FC236}">
                <a16:creationId xmlns:a16="http://schemas.microsoft.com/office/drawing/2014/main" id="{B062E12A-8EB3-D646-7602-FFD79FCE83E6}"/>
              </a:ext>
            </a:extLst>
          </p:cNvPr>
          <p:cNvSpPr/>
          <p:nvPr/>
        </p:nvSpPr>
        <p:spPr>
          <a:xfrm>
            <a:off x="382498" y="1062528"/>
            <a:ext cx="716710" cy="619519"/>
          </a:xfrm>
          <a:custGeom>
            <a:avLst/>
            <a:gdLst/>
            <a:ahLst/>
            <a:cxnLst/>
            <a:rect l="l" t="t" r="r" b="b"/>
            <a:pathLst>
              <a:path w="846454" h="691514">
                <a:moveTo>
                  <a:pt x="423164" y="0"/>
                </a:moveTo>
                <a:lnTo>
                  <a:pt x="370088" y="2692"/>
                </a:lnTo>
                <a:lnTo>
                  <a:pt x="318978" y="10552"/>
                </a:lnTo>
                <a:lnTo>
                  <a:pt x="270231" y="23258"/>
                </a:lnTo>
                <a:lnTo>
                  <a:pt x="224244" y="40486"/>
                </a:lnTo>
                <a:lnTo>
                  <a:pt x="181413" y="61913"/>
                </a:lnTo>
                <a:lnTo>
                  <a:pt x="142134" y="87215"/>
                </a:lnTo>
                <a:lnTo>
                  <a:pt x="106806" y="116070"/>
                </a:lnTo>
                <a:lnTo>
                  <a:pt x="75824" y="148153"/>
                </a:lnTo>
                <a:lnTo>
                  <a:pt x="49585" y="183143"/>
                </a:lnTo>
                <a:lnTo>
                  <a:pt x="28487" y="220715"/>
                </a:lnTo>
                <a:lnTo>
                  <a:pt x="12925" y="260546"/>
                </a:lnTo>
                <a:lnTo>
                  <a:pt x="3297" y="302313"/>
                </a:lnTo>
                <a:lnTo>
                  <a:pt x="0" y="345694"/>
                </a:lnTo>
                <a:lnTo>
                  <a:pt x="3297" y="389076"/>
                </a:lnTo>
                <a:lnTo>
                  <a:pt x="12925" y="430849"/>
                </a:lnTo>
                <a:lnTo>
                  <a:pt x="28487" y="470689"/>
                </a:lnTo>
                <a:lnTo>
                  <a:pt x="49585" y="508273"/>
                </a:lnTo>
                <a:lnTo>
                  <a:pt x="75824" y="543276"/>
                </a:lnTo>
                <a:lnTo>
                  <a:pt x="106806" y="575374"/>
                </a:lnTo>
                <a:lnTo>
                  <a:pt x="142134" y="604243"/>
                </a:lnTo>
                <a:lnTo>
                  <a:pt x="181413" y="629559"/>
                </a:lnTo>
                <a:lnTo>
                  <a:pt x="224244" y="650999"/>
                </a:lnTo>
                <a:lnTo>
                  <a:pt x="270231" y="668239"/>
                </a:lnTo>
                <a:lnTo>
                  <a:pt x="318978" y="680954"/>
                </a:lnTo>
                <a:lnTo>
                  <a:pt x="370088" y="688820"/>
                </a:lnTo>
                <a:lnTo>
                  <a:pt x="423164" y="691515"/>
                </a:lnTo>
                <a:lnTo>
                  <a:pt x="476266" y="688820"/>
                </a:lnTo>
                <a:lnTo>
                  <a:pt x="527399" y="680954"/>
                </a:lnTo>
                <a:lnTo>
                  <a:pt x="576165" y="668239"/>
                </a:lnTo>
                <a:lnTo>
                  <a:pt x="622168" y="650999"/>
                </a:lnTo>
                <a:lnTo>
                  <a:pt x="665012" y="629559"/>
                </a:lnTo>
                <a:lnTo>
                  <a:pt x="704300" y="604243"/>
                </a:lnTo>
                <a:lnTo>
                  <a:pt x="739636" y="575374"/>
                </a:lnTo>
                <a:lnTo>
                  <a:pt x="770623" y="543276"/>
                </a:lnTo>
                <a:lnTo>
                  <a:pt x="796865" y="508273"/>
                </a:lnTo>
                <a:lnTo>
                  <a:pt x="817966" y="470689"/>
                </a:lnTo>
                <a:lnTo>
                  <a:pt x="833529" y="430849"/>
                </a:lnTo>
                <a:lnTo>
                  <a:pt x="843157" y="389076"/>
                </a:lnTo>
                <a:lnTo>
                  <a:pt x="846455" y="345694"/>
                </a:lnTo>
                <a:lnTo>
                  <a:pt x="843157" y="302313"/>
                </a:lnTo>
                <a:lnTo>
                  <a:pt x="833529" y="260546"/>
                </a:lnTo>
                <a:lnTo>
                  <a:pt x="817966" y="220715"/>
                </a:lnTo>
                <a:lnTo>
                  <a:pt x="796865" y="183143"/>
                </a:lnTo>
                <a:lnTo>
                  <a:pt x="770623" y="148153"/>
                </a:lnTo>
                <a:lnTo>
                  <a:pt x="739636" y="116070"/>
                </a:lnTo>
                <a:lnTo>
                  <a:pt x="704300" y="87215"/>
                </a:lnTo>
                <a:lnTo>
                  <a:pt x="665012" y="61913"/>
                </a:lnTo>
                <a:lnTo>
                  <a:pt x="622168" y="40486"/>
                </a:lnTo>
                <a:lnTo>
                  <a:pt x="576165" y="23258"/>
                </a:lnTo>
                <a:lnTo>
                  <a:pt x="527399" y="10552"/>
                </a:lnTo>
                <a:lnTo>
                  <a:pt x="476266" y="2692"/>
                </a:lnTo>
                <a:lnTo>
                  <a:pt x="4231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90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2447974E-E0C9-1271-4165-44E14C1DB75D}"/>
              </a:ext>
            </a:extLst>
          </p:cNvPr>
          <p:cNvSpPr txBox="1"/>
          <p:nvPr/>
        </p:nvSpPr>
        <p:spPr>
          <a:xfrm>
            <a:off x="462149" y="1256874"/>
            <a:ext cx="54750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Durée </a:t>
            </a:r>
            <a:endParaRPr lang="fr-FR" sz="900" b="1" dirty="0">
              <a:solidFill>
                <a:srgbClr val="002060"/>
              </a:solidFill>
            </a:endParaRPr>
          </a:p>
        </p:txBody>
      </p:sp>
      <p:sp>
        <p:nvSpPr>
          <p:cNvPr id="54" name="object 32">
            <a:extLst>
              <a:ext uri="{FF2B5EF4-FFF2-40B4-BE49-F238E27FC236}">
                <a16:creationId xmlns:a16="http://schemas.microsoft.com/office/drawing/2014/main" id="{8374E3EA-F7D7-8408-1DF4-D5E9AB0FE991}"/>
              </a:ext>
            </a:extLst>
          </p:cNvPr>
          <p:cNvSpPr/>
          <p:nvPr/>
        </p:nvSpPr>
        <p:spPr>
          <a:xfrm>
            <a:off x="5410525" y="1062528"/>
            <a:ext cx="716710" cy="619519"/>
          </a:xfrm>
          <a:custGeom>
            <a:avLst/>
            <a:gdLst/>
            <a:ahLst/>
            <a:cxnLst/>
            <a:rect l="l" t="t" r="r" b="b"/>
            <a:pathLst>
              <a:path w="846454" h="691514">
                <a:moveTo>
                  <a:pt x="423164" y="0"/>
                </a:moveTo>
                <a:lnTo>
                  <a:pt x="370088" y="2692"/>
                </a:lnTo>
                <a:lnTo>
                  <a:pt x="318978" y="10552"/>
                </a:lnTo>
                <a:lnTo>
                  <a:pt x="270231" y="23258"/>
                </a:lnTo>
                <a:lnTo>
                  <a:pt x="224244" y="40486"/>
                </a:lnTo>
                <a:lnTo>
                  <a:pt x="181413" y="61913"/>
                </a:lnTo>
                <a:lnTo>
                  <a:pt x="142134" y="87215"/>
                </a:lnTo>
                <a:lnTo>
                  <a:pt x="106806" y="116070"/>
                </a:lnTo>
                <a:lnTo>
                  <a:pt x="75824" y="148153"/>
                </a:lnTo>
                <a:lnTo>
                  <a:pt x="49585" y="183143"/>
                </a:lnTo>
                <a:lnTo>
                  <a:pt x="28487" y="220715"/>
                </a:lnTo>
                <a:lnTo>
                  <a:pt x="12925" y="260546"/>
                </a:lnTo>
                <a:lnTo>
                  <a:pt x="3297" y="302313"/>
                </a:lnTo>
                <a:lnTo>
                  <a:pt x="0" y="345694"/>
                </a:lnTo>
                <a:lnTo>
                  <a:pt x="3297" y="389076"/>
                </a:lnTo>
                <a:lnTo>
                  <a:pt x="12925" y="430849"/>
                </a:lnTo>
                <a:lnTo>
                  <a:pt x="28487" y="470689"/>
                </a:lnTo>
                <a:lnTo>
                  <a:pt x="49585" y="508273"/>
                </a:lnTo>
                <a:lnTo>
                  <a:pt x="75824" y="543276"/>
                </a:lnTo>
                <a:lnTo>
                  <a:pt x="106806" y="575374"/>
                </a:lnTo>
                <a:lnTo>
                  <a:pt x="142134" y="604243"/>
                </a:lnTo>
                <a:lnTo>
                  <a:pt x="181413" y="629559"/>
                </a:lnTo>
                <a:lnTo>
                  <a:pt x="224244" y="650999"/>
                </a:lnTo>
                <a:lnTo>
                  <a:pt x="270231" y="668239"/>
                </a:lnTo>
                <a:lnTo>
                  <a:pt x="318978" y="680954"/>
                </a:lnTo>
                <a:lnTo>
                  <a:pt x="370088" y="688820"/>
                </a:lnTo>
                <a:lnTo>
                  <a:pt x="423164" y="691515"/>
                </a:lnTo>
                <a:lnTo>
                  <a:pt x="476266" y="688820"/>
                </a:lnTo>
                <a:lnTo>
                  <a:pt x="527399" y="680954"/>
                </a:lnTo>
                <a:lnTo>
                  <a:pt x="576165" y="668239"/>
                </a:lnTo>
                <a:lnTo>
                  <a:pt x="622168" y="650999"/>
                </a:lnTo>
                <a:lnTo>
                  <a:pt x="665012" y="629559"/>
                </a:lnTo>
                <a:lnTo>
                  <a:pt x="704300" y="604243"/>
                </a:lnTo>
                <a:lnTo>
                  <a:pt x="739636" y="575374"/>
                </a:lnTo>
                <a:lnTo>
                  <a:pt x="770623" y="543276"/>
                </a:lnTo>
                <a:lnTo>
                  <a:pt x="796865" y="508273"/>
                </a:lnTo>
                <a:lnTo>
                  <a:pt x="817966" y="470689"/>
                </a:lnTo>
                <a:lnTo>
                  <a:pt x="833529" y="430849"/>
                </a:lnTo>
                <a:lnTo>
                  <a:pt x="843157" y="389076"/>
                </a:lnTo>
                <a:lnTo>
                  <a:pt x="846455" y="345694"/>
                </a:lnTo>
                <a:lnTo>
                  <a:pt x="843157" y="302313"/>
                </a:lnTo>
                <a:lnTo>
                  <a:pt x="833529" y="260546"/>
                </a:lnTo>
                <a:lnTo>
                  <a:pt x="817966" y="220715"/>
                </a:lnTo>
                <a:lnTo>
                  <a:pt x="796865" y="183143"/>
                </a:lnTo>
                <a:lnTo>
                  <a:pt x="770623" y="148153"/>
                </a:lnTo>
                <a:lnTo>
                  <a:pt x="739636" y="116070"/>
                </a:lnTo>
                <a:lnTo>
                  <a:pt x="704300" y="87215"/>
                </a:lnTo>
                <a:lnTo>
                  <a:pt x="665012" y="61913"/>
                </a:lnTo>
                <a:lnTo>
                  <a:pt x="622168" y="40486"/>
                </a:lnTo>
                <a:lnTo>
                  <a:pt x="576165" y="23258"/>
                </a:lnTo>
                <a:lnTo>
                  <a:pt x="527399" y="10552"/>
                </a:lnTo>
                <a:lnTo>
                  <a:pt x="476266" y="2692"/>
                </a:lnTo>
                <a:lnTo>
                  <a:pt x="4231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900" dirty="0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64118A80-9627-133E-5F79-E147C38E5C85}"/>
              </a:ext>
            </a:extLst>
          </p:cNvPr>
          <p:cNvSpPr txBox="1"/>
          <p:nvPr/>
        </p:nvSpPr>
        <p:spPr>
          <a:xfrm>
            <a:off x="5538337" y="1264068"/>
            <a:ext cx="56351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9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Tarif </a:t>
            </a:r>
            <a:endParaRPr lang="fr-FR" sz="900" b="1" dirty="0">
              <a:solidFill>
                <a:srgbClr val="002060"/>
              </a:solidFill>
            </a:endParaRP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6B1FE2EC-E7FD-E722-D9A4-0CD58BE099D3}"/>
              </a:ext>
            </a:extLst>
          </p:cNvPr>
          <p:cNvSpPr txBox="1"/>
          <p:nvPr/>
        </p:nvSpPr>
        <p:spPr>
          <a:xfrm>
            <a:off x="2278722" y="602204"/>
            <a:ext cx="37833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500"/>
              </a:spcBef>
            </a:pPr>
            <a:r>
              <a:rPr lang="fr-FR" sz="12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Titre de Niveau 5 (Bac +2)</a:t>
            </a:r>
          </a:p>
        </p:txBody>
      </p:sp>
      <p:sp>
        <p:nvSpPr>
          <p:cNvPr id="58" name="object 4">
            <a:extLst>
              <a:ext uri="{FF2B5EF4-FFF2-40B4-BE49-F238E27FC236}">
                <a16:creationId xmlns:a16="http://schemas.microsoft.com/office/drawing/2014/main" id="{187273C7-7CB5-C9C3-3DCA-11DE3BAE9A90}"/>
              </a:ext>
            </a:extLst>
          </p:cNvPr>
          <p:cNvSpPr txBox="1"/>
          <p:nvPr/>
        </p:nvSpPr>
        <p:spPr>
          <a:xfrm>
            <a:off x="6193769" y="1296791"/>
            <a:ext cx="536679" cy="1442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>
              <a:lnSpc>
                <a:spcPts val="1100"/>
              </a:lnSpc>
              <a:spcBef>
                <a:spcPts val="195"/>
              </a:spcBef>
            </a:pPr>
            <a:r>
              <a:rPr lang="fr-FR" sz="900" b="1" dirty="0">
                <a:solidFill>
                  <a:srgbClr val="FFFFFF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Arial" panose="020B0604020202020204" pitchFamily="34" charset="0"/>
              </a:rPr>
              <a:t>4600  </a:t>
            </a:r>
            <a:endParaRPr lang="fr-FR" sz="900" dirty="0">
              <a:effectLst/>
              <a:latin typeface="Arial" panose="020B0604020202020204" pitchFamily="34" charset="0"/>
              <a:ea typeface="Lucida Sans Unicode" panose="020B0602030504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556D848-0957-A779-3245-165BC3F96232}"/>
              </a:ext>
            </a:extLst>
          </p:cNvPr>
          <p:cNvSpPr txBox="1"/>
          <p:nvPr/>
        </p:nvSpPr>
        <p:spPr>
          <a:xfrm>
            <a:off x="3205952" y="7031545"/>
            <a:ext cx="3811292" cy="5539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spcAft>
                <a:spcPts val="1500"/>
              </a:spcAft>
            </a:pPr>
            <a:r>
              <a:rPr lang="fr-FR" sz="1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100% à distance</a:t>
            </a:r>
            <a:r>
              <a:rPr lang="fr-FR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avec des temps de visioconférence et classes virtuelles. Une formation que vous faites à votre rythme, quand vous le souhaitez.</a:t>
            </a:r>
          </a:p>
        </p:txBody>
      </p:sp>
      <p:sp>
        <p:nvSpPr>
          <p:cNvPr id="10" name="object 28">
            <a:extLst>
              <a:ext uri="{FF2B5EF4-FFF2-40B4-BE49-F238E27FC236}">
                <a16:creationId xmlns:a16="http://schemas.microsoft.com/office/drawing/2014/main" id="{EC0A1839-E3C9-6E35-23F1-DD45092EDAB2}"/>
              </a:ext>
            </a:extLst>
          </p:cNvPr>
          <p:cNvSpPr txBox="1"/>
          <p:nvPr/>
        </p:nvSpPr>
        <p:spPr>
          <a:xfrm>
            <a:off x="1155152" y="1078700"/>
            <a:ext cx="1609038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fr-FR" sz="9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Durée : 540 heures</a:t>
            </a:r>
            <a:r>
              <a:rPr lang="fr-FR" sz="900" b="1" dirty="0">
                <a:solidFill>
                  <a:schemeClr val="bg1"/>
                </a:solidFill>
                <a:latin typeface="Arial" panose="020B0604020202020204" pitchFamily="34" charset="0"/>
              </a:rPr>
              <a:t>, 2 mois et demi à 4 mois </a:t>
            </a:r>
            <a:r>
              <a:rPr lang="fr-FR" sz="9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(vidéos, visioconférence + accompagnement individuel)</a:t>
            </a:r>
            <a:endParaRPr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65E23AE-826F-E1DC-36AB-3DFBB595CA04}"/>
              </a:ext>
            </a:extLst>
          </p:cNvPr>
          <p:cNvSpPr txBox="1"/>
          <p:nvPr/>
        </p:nvSpPr>
        <p:spPr>
          <a:xfrm>
            <a:off x="235537" y="1826913"/>
            <a:ext cx="2586033" cy="4072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900" b="1" u="sng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Public:</a:t>
            </a:r>
          </a:p>
          <a:p>
            <a:pPr algn="l"/>
            <a:endParaRPr lang="fr-FR" sz="900" b="1" u="sng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Tout public souhaitant réaliser une reconversion professionnelle</a:t>
            </a:r>
            <a:r>
              <a:rPr lang="fr-FR" sz="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ayant 3 années d’expérience et un diplôme de premier niveau dans son cœur de métier</a:t>
            </a:r>
          </a:p>
          <a:p>
            <a:endParaRPr lang="fr-FR" sz="900" u="sng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b="1" u="sng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Prérequis</a:t>
            </a:r>
            <a:endParaRPr lang="fr-FR" sz="900" u="sng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(niveau 4, bac ou équivalent).</a:t>
            </a:r>
          </a:p>
          <a:p>
            <a:pPr algn="l">
              <a:spcAft>
                <a:spcPts val="750"/>
              </a:spcAft>
            </a:pPr>
            <a:r>
              <a:rPr lang="fr-FR" sz="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Expérience dans le domaine tertiaire administratif en entreprise ou en structure associative de 1 an environ (connaissance de l’environnement, des différentes fonctions et des interrelations), acquis professionnels dans la bureautique  (maîtrise du traitement de texte et du tableur, rédaction et présentation d’écrits professionnels...)</a:t>
            </a:r>
            <a:endParaRPr lang="fr-FR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90488" algn="l">
              <a:buFont typeface="Arial" panose="020B0604020202020204" pitchFamily="34" charset="0"/>
              <a:buChar char="•"/>
            </a:pPr>
            <a:r>
              <a:rPr lang="fr-FR" sz="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Avoir au minimum un niveau BAC</a:t>
            </a:r>
          </a:p>
          <a:p>
            <a:pPr marL="182563" indent="-90488" algn="l">
              <a:buFont typeface="Arial" panose="020B0604020202020204" pitchFamily="34" charset="0"/>
              <a:buChar char="•"/>
            </a:pPr>
            <a:r>
              <a:rPr lang="fr-FR" sz="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Avoir un domaine d’expertise à enseigner</a:t>
            </a:r>
          </a:p>
          <a:p>
            <a:pPr marL="182563" indent="-90488" algn="l">
              <a:buFont typeface="Arial" panose="020B0604020202020204" pitchFamily="34" charset="0"/>
              <a:buChar char="•"/>
            </a:pPr>
            <a:r>
              <a:rPr lang="fr-FR" sz="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Avoir réalisé le questionnaire du bilan de positionnement.</a:t>
            </a:r>
          </a:p>
          <a:p>
            <a:pPr marL="182563" indent="-90488" algn="l">
              <a:buFont typeface="Arial" panose="020B0604020202020204" pitchFamily="34" charset="0"/>
              <a:buChar char="•"/>
            </a:pPr>
            <a:r>
              <a:rPr lang="fr-FR" sz="9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Disposer d’un ordinateur équipé du pack office et avec une connexion internet + avoir les connaissances de base du pack office.</a:t>
            </a:r>
          </a:p>
          <a:p>
            <a:pPr marL="182563" indent="-90488" algn="l">
              <a:buFont typeface="Arial" panose="020B0604020202020204" pitchFamily="34" charset="0"/>
              <a:buChar char="•"/>
            </a:pPr>
            <a:r>
              <a:rPr lang="fr-FR" sz="9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formation se compose de 2 modules en distanciel de 151h, complétés par 1 période en entreprise de 315h</a:t>
            </a:r>
            <a:endParaRPr lang="fr-FR" sz="900" b="1" dirty="0">
              <a:solidFill>
                <a:schemeClr val="tx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405AE17-2F17-8254-827C-1F60D7E1FD47}"/>
              </a:ext>
            </a:extLst>
          </p:cNvPr>
          <p:cNvSpPr txBox="1"/>
          <p:nvPr/>
        </p:nvSpPr>
        <p:spPr>
          <a:xfrm>
            <a:off x="2914580" y="1795768"/>
            <a:ext cx="4412496" cy="853142"/>
          </a:xfrm>
          <a:custGeom>
            <a:avLst/>
            <a:gdLst>
              <a:gd name="connsiteX0" fmla="*/ 0 w 4412496"/>
              <a:gd name="connsiteY0" fmla="*/ 0 h 853142"/>
              <a:gd name="connsiteX1" fmla="*/ 695449 w 4412496"/>
              <a:gd name="connsiteY1" fmla="*/ 0 h 853142"/>
              <a:gd name="connsiteX2" fmla="*/ 1390899 w 4412496"/>
              <a:gd name="connsiteY2" fmla="*/ 0 h 853142"/>
              <a:gd name="connsiteX3" fmla="*/ 2000942 w 4412496"/>
              <a:gd name="connsiteY3" fmla="*/ 0 h 853142"/>
              <a:gd name="connsiteX4" fmla="*/ 2653688 w 4412496"/>
              <a:gd name="connsiteY4" fmla="*/ 0 h 853142"/>
              <a:gd name="connsiteX5" fmla="*/ 3178326 w 4412496"/>
              <a:gd name="connsiteY5" fmla="*/ 0 h 853142"/>
              <a:gd name="connsiteX6" fmla="*/ 4270303 w 4412496"/>
              <a:gd name="connsiteY6" fmla="*/ 0 h 853142"/>
              <a:gd name="connsiteX7" fmla="*/ 4412496 w 4412496"/>
              <a:gd name="connsiteY7" fmla="*/ 142193 h 853142"/>
              <a:gd name="connsiteX8" fmla="*/ 4412496 w 4412496"/>
              <a:gd name="connsiteY8" fmla="*/ 497668 h 853142"/>
              <a:gd name="connsiteX9" fmla="*/ 4412496 w 4412496"/>
              <a:gd name="connsiteY9" fmla="*/ 853142 h 853142"/>
              <a:gd name="connsiteX10" fmla="*/ 3738014 w 4412496"/>
              <a:gd name="connsiteY10" fmla="*/ 853142 h 853142"/>
              <a:gd name="connsiteX11" fmla="*/ 3107658 w 4412496"/>
              <a:gd name="connsiteY11" fmla="*/ 853142 h 853142"/>
              <a:gd name="connsiteX12" fmla="*/ 2389051 w 4412496"/>
              <a:gd name="connsiteY12" fmla="*/ 853142 h 853142"/>
              <a:gd name="connsiteX13" fmla="*/ 1670445 w 4412496"/>
              <a:gd name="connsiteY13" fmla="*/ 853142 h 853142"/>
              <a:gd name="connsiteX14" fmla="*/ 951838 w 4412496"/>
              <a:gd name="connsiteY14" fmla="*/ 853142 h 853142"/>
              <a:gd name="connsiteX15" fmla="*/ 0 w 4412496"/>
              <a:gd name="connsiteY15" fmla="*/ 853142 h 853142"/>
              <a:gd name="connsiteX16" fmla="*/ 0 w 4412496"/>
              <a:gd name="connsiteY16" fmla="*/ 452165 h 853142"/>
              <a:gd name="connsiteX17" fmla="*/ 0 w 4412496"/>
              <a:gd name="connsiteY17" fmla="*/ 0 h 85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12496" h="853142" fill="none" extrusionOk="0">
                <a:moveTo>
                  <a:pt x="0" y="0"/>
                </a:moveTo>
                <a:cubicBezTo>
                  <a:pt x="219067" y="-29061"/>
                  <a:pt x="367679" y="-25950"/>
                  <a:pt x="695449" y="0"/>
                </a:cubicBezTo>
                <a:cubicBezTo>
                  <a:pt x="1023219" y="25950"/>
                  <a:pt x="1063483" y="-15360"/>
                  <a:pt x="1390899" y="0"/>
                </a:cubicBezTo>
                <a:cubicBezTo>
                  <a:pt x="1718315" y="15360"/>
                  <a:pt x="1857252" y="-19784"/>
                  <a:pt x="2000942" y="0"/>
                </a:cubicBezTo>
                <a:cubicBezTo>
                  <a:pt x="2144632" y="19784"/>
                  <a:pt x="2357535" y="-13515"/>
                  <a:pt x="2653688" y="0"/>
                </a:cubicBezTo>
                <a:cubicBezTo>
                  <a:pt x="2949841" y="13515"/>
                  <a:pt x="2953732" y="-24003"/>
                  <a:pt x="3178326" y="0"/>
                </a:cubicBezTo>
                <a:cubicBezTo>
                  <a:pt x="3402920" y="24003"/>
                  <a:pt x="3897392" y="13253"/>
                  <a:pt x="4270303" y="0"/>
                </a:cubicBezTo>
                <a:cubicBezTo>
                  <a:pt x="4326065" y="54223"/>
                  <a:pt x="4365183" y="81635"/>
                  <a:pt x="4412496" y="142193"/>
                </a:cubicBezTo>
                <a:cubicBezTo>
                  <a:pt x="4397498" y="314288"/>
                  <a:pt x="4413739" y="351005"/>
                  <a:pt x="4412496" y="497668"/>
                </a:cubicBezTo>
                <a:cubicBezTo>
                  <a:pt x="4411253" y="644331"/>
                  <a:pt x="4422671" y="762402"/>
                  <a:pt x="4412496" y="853142"/>
                </a:cubicBezTo>
                <a:cubicBezTo>
                  <a:pt x="4242536" y="864025"/>
                  <a:pt x="3907019" y="841085"/>
                  <a:pt x="3738014" y="853142"/>
                </a:cubicBezTo>
                <a:cubicBezTo>
                  <a:pt x="3569009" y="865199"/>
                  <a:pt x="3244604" y="834439"/>
                  <a:pt x="3107658" y="853142"/>
                </a:cubicBezTo>
                <a:cubicBezTo>
                  <a:pt x="2970712" y="871845"/>
                  <a:pt x="2707632" y="856330"/>
                  <a:pt x="2389051" y="853142"/>
                </a:cubicBezTo>
                <a:cubicBezTo>
                  <a:pt x="2070470" y="849954"/>
                  <a:pt x="1965839" y="823969"/>
                  <a:pt x="1670445" y="853142"/>
                </a:cubicBezTo>
                <a:cubicBezTo>
                  <a:pt x="1375051" y="882315"/>
                  <a:pt x="1147229" y="867513"/>
                  <a:pt x="951838" y="853142"/>
                </a:cubicBezTo>
                <a:cubicBezTo>
                  <a:pt x="756447" y="838771"/>
                  <a:pt x="223485" y="886164"/>
                  <a:pt x="0" y="853142"/>
                </a:cubicBezTo>
                <a:cubicBezTo>
                  <a:pt x="-3880" y="706944"/>
                  <a:pt x="13271" y="544410"/>
                  <a:pt x="0" y="452165"/>
                </a:cubicBezTo>
                <a:cubicBezTo>
                  <a:pt x="-13271" y="359920"/>
                  <a:pt x="12740" y="157313"/>
                  <a:pt x="0" y="0"/>
                </a:cubicBezTo>
                <a:close/>
              </a:path>
              <a:path w="4412496" h="853142" stroke="0" extrusionOk="0">
                <a:moveTo>
                  <a:pt x="0" y="0"/>
                </a:moveTo>
                <a:cubicBezTo>
                  <a:pt x="124058" y="-17214"/>
                  <a:pt x="418189" y="2312"/>
                  <a:pt x="524637" y="0"/>
                </a:cubicBezTo>
                <a:cubicBezTo>
                  <a:pt x="631085" y="-2312"/>
                  <a:pt x="856276" y="11981"/>
                  <a:pt x="1006571" y="0"/>
                </a:cubicBezTo>
                <a:cubicBezTo>
                  <a:pt x="1156866" y="-11981"/>
                  <a:pt x="1505730" y="-21862"/>
                  <a:pt x="1659318" y="0"/>
                </a:cubicBezTo>
                <a:cubicBezTo>
                  <a:pt x="1812906" y="21862"/>
                  <a:pt x="2079580" y="24765"/>
                  <a:pt x="2312064" y="0"/>
                </a:cubicBezTo>
                <a:cubicBezTo>
                  <a:pt x="2544548" y="-24765"/>
                  <a:pt x="2799475" y="31970"/>
                  <a:pt x="3007513" y="0"/>
                </a:cubicBezTo>
                <a:cubicBezTo>
                  <a:pt x="3215551" y="-31970"/>
                  <a:pt x="3333135" y="-6070"/>
                  <a:pt x="3532151" y="0"/>
                </a:cubicBezTo>
                <a:cubicBezTo>
                  <a:pt x="3731167" y="6070"/>
                  <a:pt x="4026367" y="4196"/>
                  <a:pt x="4270303" y="0"/>
                </a:cubicBezTo>
                <a:cubicBezTo>
                  <a:pt x="4316447" y="54076"/>
                  <a:pt x="4354928" y="85108"/>
                  <a:pt x="4412496" y="142193"/>
                </a:cubicBezTo>
                <a:cubicBezTo>
                  <a:pt x="4428512" y="220872"/>
                  <a:pt x="4425785" y="346351"/>
                  <a:pt x="4412496" y="483449"/>
                </a:cubicBezTo>
                <a:cubicBezTo>
                  <a:pt x="4399207" y="620547"/>
                  <a:pt x="4410068" y="686706"/>
                  <a:pt x="4412496" y="853142"/>
                </a:cubicBezTo>
                <a:cubicBezTo>
                  <a:pt x="4218251" y="864713"/>
                  <a:pt x="4024226" y="829395"/>
                  <a:pt x="3870389" y="853142"/>
                </a:cubicBezTo>
                <a:cubicBezTo>
                  <a:pt x="3716552" y="876889"/>
                  <a:pt x="3601639" y="840724"/>
                  <a:pt x="3372408" y="853142"/>
                </a:cubicBezTo>
                <a:cubicBezTo>
                  <a:pt x="3143177" y="865560"/>
                  <a:pt x="2963028" y="881627"/>
                  <a:pt x="2653801" y="853142"/>
                </a:cubicBezTo>
                <a:cubicBezTo>
                  <a:pt x="2344574" y="824657"/>
                  <a:pt x="2263943" y="833513"/>
                  <a:pt x="2155819" y="853142"/>
                </a:cubicBezTo>
                <a:cubicBezTo>
                  <a:pt x="2047695" y="872771"/>
                  <a:pt x="1651759" y="847794"/>
                  <a:pt x="1525463" y="853142"/>
                </a:cubicBezTo>
                <a:cubicBezTo>
                  <a:pt x="1399167" y="858490"/>
                  <a:pt x="1056159" y="822050"/>
                  <a:pt x="806856" y="853142"/>
                </a:cubicBezTo>
                <a:cubicBezTo>
                  <a:pt x="557553" y="884234"/>
                  <a:pt x="215599" y="846268"/>
                  <a:pt x="0" y="853142"/>
                </a:cubicBezTo>
                <a:cubicBezTo>
                  <a:pt x="15683" y="719416"/>
                  <a:pt x="17344" y="572611"/>
                  <a:pt x="0" y="418040"/>
                </a:cubicBezTo>
                <a:cubicBezTo>
                  <a:pt x="-17344" y="263469"/>
                  <a:pt x="-7063" y="138351"/>
                  <a:pt x="0" y="0"/>
                </a:cubicBezTo>
                <a:close/>
              </a:path>
            </a:pathLst>
          </a:custGeom>
          <a:ln>
            <a:extLst>
              <a:ext uri="{C807C97D-BFC1-408E-A445-0C87EB9F89A2}">
                <ask:lineSketchStyleProps xmlns:ask="http://schemas.microsoft.com/office/drawing/2018/sketchyshapes" sd="2632982004">
                  <a:prstGeom prst="snip1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171450" indent="-1714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Formule 100% distanciel </a:t>
            </a:r>
          </a:p>
          <a:p>
            <a:pPr marL="171450" indent="-1714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9 jours de regroupement en présentiel (ou Visio</a:t>
            </a:r>
            <a:r>
              <a:rPr lang="fr-F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h de coaching individuel hebdomadaire </a:t>
            </a:r>
          </a:p>
          <a:p>
            <a:pPr marL="171450" indent="-1714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 heures de cours en distanciel + </a:t>
            </a:r>
            <a:r>
              <a:rPr lang="fr-FR" sz="9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315 heures (3x105 heures de stage) </a:t>
            </a:r>
            <a:endParaRPr lang="fr-FR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3h d’examen face à un jury</a:t>
            </a:r>
            <a:endParaRPr lang="fr-FR" sz="9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riangle isocèle 10">
            <a:extLst>
              <a:ext uri="{FF2B5EF4-FFF2-40B4-BE49-F238E27FC236}">
                <a16:creationId xmlns:a16="http://schemas.microsoft.com/office/drawing/2014/main" id="{62B818B8-FD29-4A2D-8B19-B61F31EB272C}"/>
              </a:ext>
            </a:extLst>
          </p:cNvPr>
          <p:cNvSpPr/>
          <p:nvPr/>
        </p:nvSpPr>
        <p:spPr>
          <a:xfrm rot="19532658">
            <a:off x="-467734" y="-193237"/>
            <a:ext cx="1840320" cy="1093959"/>
          </a:xfrm>
          <a:custGeom>
            <a:avLst/>
            <a:gdLst>
              <a:gd name="connsiteX0" fmla="*/ 0 w 1508042"/>
              <a:gd name="connsiteY0" fmla="*/ 1093959 h 1093959"/>
              <a:gd name="connsiteX1" fmla="*/ 754021 w 1508042"/>
              <a:gd name="connsiteY1" fmla="*/ 0 h 1093959"/>
              <a:gd name="connsiteX2" fmla="*/ 1508042 w 1508042"/>
              <a:gd name="connsiteY2" fmla="*/ 1093959 h 1093959"/>
              <a:gd name="connsiteX3" fmla="*/ 0 w 1508042"/>
              <a:gd name="connsiteY3" fmla="*/ 1093959 h 1093959"/>
              <a:gd name="connsiteX0" fmla="*/ 0 w 1840320"/>
              <a:gd name="connsiteY0" fmla="*/ 1093959 h 1093959"/>
              <a:gd name="connsiteX1" fmla="*/ 754021 w 1840320"/>
              <a:gd name="connsiteY1" fmla="*/ 0 h 1093959"/>
              <a:gd name="connsiteX2" fmla="*/ 1840320 w 1840320"/>
              <a:gd name="connsiteY2" fmla="*/ 744372 h 1093959"/>
              <a:gd name="connsiteX3" fmla="*/ 0 w 1840320"/>
              <a:gd name="connsiteY3" fmla="*/ 1093959 h 1093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0320" h="1093959">
                <a:moveTo>
                  <a:pt x="0" y="1093959"/>
                </a:moveTo>
                <a:lnTo>
                  <a:pt x="754021" y="0"/>
                </a:lnTo>
                <a:lnTo>
                  <a:pt x="1840320" y="744372"/>
                </a:lnTo>
                <a:lnTo>
                  <a:pt x="0" y="1093959"/>
                </a:lnTo>
                <a:close/>
              </a:path>
            </a:pathLst>
          </a:custGeom>
          <a:blipFill dpi="0" rotWithShape="1">
            <a:blip r:embed="rId13">
              <a:alphaModFix amt="7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0"/>
            </a:defPPr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482</Words>
  <Application>Microsoft Office PowerPoint</Application>
  <PresentationFormat>Personnalisé</PresentationFormat>
  <Paragraphs>79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Eusaire</dc:creator>
  <cp:lastModifiedBy>WILSON BAYEE</cp:lastModifiedBy>
  <cp:revision>21</cp:revision>
  <cp:lastPrinted>2025-02-21T14:30:41Z</cp:lastPrinted>
  <dcterms:created xsi:type="dcterms:W3CDTF">2025-01-03T09:03:53Z</dcterms:created>
  <dcterms:modified xsi:type="dcterms:W3CDTF">2025-02-27T11:04:59Z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2025-01-03T00:00:00Z</vt:filetime>
  </property>
  <property fmtid="{D5CDD505-2E9C-101B-9397-08002B2CF9AE}" pid="3" name="Creator">
    <vt:lpwstr>Microsoft® Word pour Microsoft 365</vt:lpwstr>
  </property>
  <property fmtid="{D5CDD505-2E9C-101B-9397-08002B2CF9AE}" pid="4" name="LastSaved">
    <vt:filetime>2025-01-03T00:00:00Z</vt:filetime>
  </property>
  <property fmtid="{D5CDD505-2E9C-101B-9397-08002B2CF9AE}" pid="5" name="Producer">
    <vt:lpwstr>Microsoft® Word pour Microsoft 365</vt:lpwstr>
  </property>
</Properties>
</file>