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975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EA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4" y="-14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hyperlink" Target="mailto:contact@nouvelrformation.co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5216" y="1866203"/>
            <a:ext cx="4232594" cy="645880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09650" y="254434"/>
            <a:ext cx="6357280" cy="639136"/>
            <a:chOff x="1211573" y="294069"/>
            <a:chExt cx="6186170" cy="6451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1573" y="294069"/>
              <a:ext cx="6185929" cy="64477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44599" y="304545"/>
              <a:ext cx="6123305" cy="582295"/>
            </a:xfrm>
            <a:custGeom>
              <a:avLst/>
              <a:gdLst/>
              <a:ahLst/>
              <a:cxnLst/>
              <a:rect l="l" t="t" r="r" b="b"/>
              <a:pathLst>
                <a:path w="6123305" h="582294">
                  <a:moveTo>
                    <a:pt x="6026277" y="0"/>
                  </a:moveTo>
                  <a:lnTo>
                    <a:pt x="97028" y="0"/>
                  </a:lnTo>
                  <a:lnTo>
                    <a:pt x="59257" y="7623"/>
                  </a:lnTo>
                  <a:lnTo>
                    <a:pt x="28416" y="28416"/>
                  </a:lnTo>
                  <a:lnTo>
                    <a:pt x="7623" y="59257"/>
                  </a:lnTo>
                  <a:lnTo>
                    <a:pt x="0" y="97027"/>
                  </a:lnTo>
                  <a:lnTo>
                    <a:pt x="0" y="485266"/>
                  </a:lnTo>
                  <a:lnTo>
                    <a:pt x="7623" y="523037"/>
                  </a:lnTo>
                  <a:lnTo>
                    <a:pt x="28416" y="553878"/>
                  </a:lnTo>
                  <a:lnTo>
                    <a:pt x="59257" y="574671"/>
                  </a:lnTo>
                  <a:lnTo>
                    <a:pt x="97028" y="582294"/>
                  </a:lnTo>
                  <a:lnTo>
                    <a:pt x="6026277" y="582294"/>
                  </a:lnTo>
                  <a:lnTo>
                    <a:pt x="6064047" y="574671"/>
                  </a:lnTo>
                  <a:lnTo>
                    <a:pt x="6094888" y="553878"/>
                  </a:lnTo>
                  <a:lnTo>
                    <a:pt x="6115681" y="523037"/>
                  </a:lnTo>
                  <a:lnTo>
                    <a:pt x="6123305" y="485266"/>
                  </a:lnTo>
                  <a:lnTo>
                    <a:pt x="6123305" y="97027"/>
                  </a:lnTo>
                  <a:lnTo>
                    <a:pt x="6115681" y="59257"/>
                  </a:lnTo>
                  <a:lnTo>
                    <a:pt x="6094888" y="28416"/>
                  </a:lnTo>
                  <a:lnTo>
                    <a:pt x="6064047" y="7623"/>
                  </a:lnTo>
                  <a:lnTo>
                    <a:pt x="602627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sz="1400">
                <a:latin typeface="+mn-lt"/>
              </a:endParaRPr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816164" y="318340"/>
            <a:ext cx="4862079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algn="ctr"/>
            <a:r>
              <a:rPr lang="fr-FR" sz="16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EMPLOYE(E) COMMERCIAL(E)</a:t>
            </a:r>
            <a:endParaRPr lang="fr-FR" sz="16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2702" y="1895022"/>
            <a:ext cx="2820657" cy="44437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6985" rIns="0" bIns="0" rtlCol="0">
            <a:spAutoFit/>
          </a:bodyPr>
          <a:lstStyle/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1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D5668E35-BE0C-79C8-56FC-D77B098871E7}"/>
              </a:ext>
            </a:extLst>
          </p:cNvPr>
          <p:cNvGrpSpPr/>
          <p:nvPr/>
        </p:nvGrpSpPr>
        <p:grpSpPr>
          <a:xfrm>
            <a:off x="278765" y="1041127"/>
            <a:ext cx="7065058" cy="681792"/>
            <a:chOff x="177800" y="1747265"/>
            <a:chExt cx="7261225" cy="941705"/>
          </a:xfrm>
        </p:grpSpPr>
        <p:sp>
          <p:nvSpPr>
            <p:cNvPr id="3" name="object 3"/>
            <p:cNvSpPr/>
            <p:nvPr/>
          </p:nvSpPr>
          <p:spPr>
            <a:xfrm>
              <a:off x="177800" y="1747265"/>
              <a:ext cx="7261225" cy="941705"/>
            </a:xfrm>
            <a:custGeom>
              <a:avLst/>
              <a:gdLst/>
              <a:ahLst/>
              <a:cxnLst/>
              <a:rect l="l" t="t" r="r" b="b"/>
              <a:pathLst>
                <a:path w="7261225" h="941705">
                  <a:moveTo>
                    <a:pt x="7104253" y="0"/>
                  </a:moveTo>
                  <a:lnTo>
                    <a:pt x="156959" y="0"/>
                  </a:lnTo>
                  <a:lnTo>
                    <a:pt x="107346" y="7997"/>
                  </a:lnTo>
                  <a:lnTo>
                    <a:pt x="64259" y="30272"/>
                  </a:lnTo>
                  <a:lnTo>
                    <a:pt x="30282" y="64245"/>
                  </a:lnTo>
                  <a:lnTo>
                    <a:pt x="8001" y="107338"/>
                  </a:lnTo>
                  <a:lnTo>
                    <a:pt x="0" y="156972"/>
                  </a:lnTo>
                  <a:lnTo>
                    <a:pt x="0" y="784733"/>
                  </a:lnTo>
                  <a:lnTo>
                    <a:pt x="8001" y="834317"/>
                  </a:lnTo>
                  <a:lnTo>
                    <a:pt x="30282" y="877404"/>
                  </a:lnTo>
                  <a:lnTo>
                    <a:pt x="64259" y="911395"/>
                  </a:lnTo>
                  <a:lnTo>
                    <a:pt x="107346" y="933694"/>
                  </a:lnTo>
                  <a:lnTo>
                    <a:pt x="156959" y="941705"/>
                  </a:lnTo>
                  <a:lnTo>
                    <a:pt x="7104253" y="941705"/>
                  </a:lnTo>
                  <a:lnTo>
                    <a:pt x="7153886" y="933694"/>
                  </a:lnTo>
                  <a:lnTo>
                    <a:pt x="7196979" y="911395"/>
                  </a:lnTo>
                  <a:lnTo>
                    <a:pt x="7230952" y="877404"/>
                  </a:lnTo>
                  <a:lnTo>
                    <a:pt x="7253227" y="834317"/>
                  </a:lnTo>
                  <a:lnTo>
                    <a:pt x="7261225" y="784733"/>
                  </a:lnTo>
                  <a:lnTo>
                    <a:pt x="7261225" y="156972"/>
                  </a:lnTo>
                  <a:lnTo>
                    <a:pt x="7253227" y="107338"/>
                  </a:lnTo>
                  <a:lnTo>
                    <a:pt x="7230952" y="64245"/>
                  </a:lnTo>
                  <a:lnTo>
                    <a:pt x="7196979" y="30272"/>
                  </a:lnTo>
                  <a:lnTo>
                    <a:pt x="7153886" y="7997"/>
                  </a:lnTo>
                  <a:lnTo>
                    <a:pt x="7104253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888306" y="1987345"/>
              <a:ext cx="1626326" cy="44193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lvl="0">
                <a:lnSpc>
                  <a:spcPts val="1100"/>
                </a:lnSpc>
                <a:spcBef>
                  <a:spcPts val="195"/>
                </a:spcBef>
              </a:pPr>
              <a:r>
                <a:rPr lang="fr-FR" sz="9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4 stagiaires Minimum,</a:t>
              </a:r>
              <a:endParaRPr lang="fr-FR" sz="9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endParaRPr>
            </a:p>
            <a:p>
              <a:pPr lvl="0">
                <a:lnSpc>
                  <a:spcPts val="1100"/>
                </a:lnSpc>
                <a:spcBef>
                  <a:spcPts val="195"/>
                </a:spcBef>
              </a:pPr>
              <a:r>
                <a:rPr lang="fr-FR" sz="9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12</a:t>
              </a:r>
              <a:r>
                <a:rPr lang="fr-FR" sz="900" b="1" spc="13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maximum</a:t>
              </a:r>
              <a:endParaRPr lang="fr-FR" sz="9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1214769" y="1799152"/>
              <a:ext cx="1898724" cy="7820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fr-FR" sz="900" b="1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Durée : 300 heures dont 3 semaines de stage en entreprise (vidéos, visioconférence + accompagnement individuel)</a:t>
              </a:r>
              <a:endParaRPr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3078255" y="1784431"/>
              <a:ext cx="733158" cy="855692"/>
            </a:xfrm>
            <a:custGeom>
              <a:avLst/>
              <a:gdLst/>
              <a:ahLst/>
              <a:cxnLst/>
              <a:rect l="l" t="t" r="r" b="b"/>
              <a:pathLst>
                <a:path w="846454" h="691514">
                  <a:moveTo>
                    <a:pt x="423164" y="0"/>
                  </a:moveTo>
                  <a:lnTo>
                    <a:pt x="370088" y="2692"/>
                  </a:lnTo>
                  <a:lnTo>
                    <a:pt x="318978" y="10552"/>
                  </a:lnTo>
                  <a:lnTo>
                    <a:pt x="270231" y="23258"/>
                  </a:lnTo>
                  <a:lnTo>
                    <a:pt x="224244" y="40486"/>
                  </a:lnTo>
                  <a:lnTo>
                    <a:pt x="181413" y="61913"/>
                  </a:lnTo>
                  <a:lnTo>
                    <a:pt x="142134" y="87215"/>
                  </a:lnTo>
                  <a:lnTo>
                    <a:pt x="106806" y="116070"/>
                  </a:lnTo>
                  <a:lnTo>
                    <a:pt x="75824" y="148153"/>
                  </a:lnTo>
                  <a:lnTo>
                    <a:pt x="49585" y="183143"/>
                  </a:lnTo>
                  <a:lnTo>
                    <a:pt x="28487" y="220715"/>
                  </a:lnTo>
                  <a:lnTo>
                    <a:pt x="12925" y="260546"/>
                  </a:lnTo>
                  <a:lnTo>
                    <a:pt x="3297" y="302313"/>
                  </a:lnTo>
                  <a:lnTo>
                    <a:pt x="0" y="345694"/>
                  </a:lnTo>
                  <a:lnTo>
                    <a:pt x="3297" y="389076"/>
                  </a:lnTo>
                  <a:lnTo>
                    <a:pt x="12925" y="430849"/>
                  </a:lnTo>
                  <a:lnTo>
                    <a:pt x="28487" y="470689"/>
                  </a:lnTo>
                  <a:lnTo>
                    <a:pt x="49585" y="508273"/>
                  </a:lnTo>
                  <a:lnTo>
                    <a:pt x="75824" y="543276"/>
                  </a:lnTo>
                  <a:lnTo>
                    <a:pt x="106806" y="575374"/>
                  </a:lnTo>
                  <a:lnTo>
                    <a:pt x="142134" y="604243"/>
                  </a:lnTo>
                  <a:lnTo>
                    <a:pt x="181413" y="629559"/>
                  </a:lnTo>
                  <a:lnTo>
                    <a:pt x="224244" y="650999"/>
                  </a:lnTo>
                  <a:lnTo>
                    <a:pt x="270231" y="668239"/>
                  </a:lnTo>
                  <a:lnTo>
                    <a:pt x="318978" y="680954"/>
                  </a:lnTo>
                  <a:lnTo>
                    <a:pt x="370088" y="688820"/>
                  </a:lnTo>
                  <a:lnTo>
                    <a:pt x="423164" y="691515"/>
                  </a:lnTo>
                  <a:lnTo>
                    <a:pt x="476266" y="688820"/>
                  </a:lnTo>
                  <a:lnTo>
                    <a:pt x="527399" y="680954"/>
                  </a:lnTo>
                  <a:lnTo>
                    <a:pt x="576165" y="668239"/>
                  </a:lnTo>
                  <a:lnTo>
                    <a:pt x="622168" y="650999"/>
                  </a:lnTo>
                  <a:lnTo>
                    <a:pt x="665012" y="629559"/>
                  </a:lnTo>
                  <a:lnTo>
                    <a:pt x="704300" y="604243"/>
                  </a:lnTo>
                  <a:lnTo>
                    <a:pt x="739636" y="575374"/>
                  </a:lnTo>
                  <a:lnTo>
                    <a:pt x="770623" y="543276"/>
                  </a:lnTo>
                  <a:lnTo>
                    <a:pt x="796865" y="508273"/>
                  </a:lnTo>
                  <a:lnTo>
                    <a:pt x="817966" y="470689"/>
                  </a:lnTo>
                  <a:lnTo>
                    <a:pt x="833529" y="430849"/>
                  </a:lnTo>
                  <a:lnTo>
                    <a:pt x="843157" y="389076"/>
                  </a:lnTo>
                  <a:lnTo>
                    <a:pt x="846455" y="345694"/>
                  </a:lnTo>
                  <a:lnTo>
                    <a:pt x="843157" y="302313"/>
                  </a:lnTo>
                  <a:lnTo>
                    <a:pt x="833529" y="260546"/>
                  </a:lnTo>
                  <a:lnTo>
                    <a:pt x="817966" y="220715"/>
                  </a:lnTo>
                  <a:lnTo>
                    <a:pt x="796865" y="183143"/>
                  </a:lnTo>
                  <a:lnTo>
                    <a:pt x="770623" y="148153"/>
                  </a:lnTo>
                  <a:lnTo>
                    <a:pt x="739636" y="116070"/>
                  </a:lnTo>
                  <a:lnTo>
                    <a:pt x="704300" y="87215"/>
                  </a:lnTo>
                  <a:lnTo>
                    <a:pt x="665012" y="61913"/>
                  </a:lnTo>
                  <a:lnTo>
                    <a:pt x="622168" y="40486"/>
                  </a:lnTo>
                  <a:lnTo>
                    <a:pt x="576165" y="23258"/>
                  </a:lnTo>
                  <a:lnTo>
                    <a:pt x="527399" y="10552"/>
                  </a:lnTo>
                  <a:lnTo>
                    <a:pt x="476266" y="2692"/>
                  </a:lnTo>
                  <a:lnTo>
                    <a:pt x="42316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sz="900" dirty="0"/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5C2F0A7D-CEE2-DE69-BBDF-F796DE0A66C3}"/>
              </a:ext>
            </a:extLst>
          </p:cNvPr>
          <p:cNvSpPr txBox="1"/>
          <p:nvPr/>
        </p:nvSpPr>
        <p:spPr>
          <a:xfrm>
            <a:off x="140264" y="8403059"/>
            <a:ext cx="7157613" cy="9746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lang="fr-FR" sz="1100" b="1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Moyens pédagogiques :</a:t>
            </a:r>
          </a:p>
          <a:p>
            <a:pPr marL="72390" marR="488315"/>
            <a:endParaRPr lang="fr-FR" sz="1000" b="1" kern="0" dirty="0">
              <a:effectLst/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88900" marR="488315" lvl="0" indent="-88900">
              <a:lnSpc>
                <a:spcPct val="80000"/>
              </a:lnSpc>
              <a:spcBef>
                <a:spcPts val="55"/>
              </a:spcBef>
              <a:buSzPts val="900"/>
              <a:buFont typeface="Arial" panose="020B0604020202020204" pitchFamily="34" charset="0"/>
              <a:buChar char="•"/>
              <a:tabLst>
                <a:tab pos="88900" algn="l"/>
                <a:tab pos="177800" algn="l"/>
              </a:tabLst>
            </a:pPr>
            <a:r>
              <a:rPr lang="fr-FR" sz="10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White </a:t>
            </a:r>
            <a:r>
              <a:rPr lang="fr-FR" sz="1000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board</a:t>
            </a:r>
            <a:r>
              <a:rPr lang="fr-FR" sz="10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 / Paper </a:t>
            </a:r>
            <a:r>
              <a:rPr lang="fr-FR" sz="1000" dirty="0" err="1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board</a:t>
            </a:r>
            <a:r>
              <a:rPr lang="fr-FR" sz="10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 / Velléda </a:t>
            </a:r>
          </a:p>
          <a:p>
            <a:pPr marL="88900" marR="488315" lvl="0" indent="-88900">
              <a:lnSpc>
                <a:spcPct val="80000"/>
              </a:lnSpc>
              <a:spcBef>
                <a:spcPts val="55"/>
              </a:spcBef>
              <a:buSzPts val="900"/>
              <a:buFont typeface="Arial" panose="020B0604020202020204" pitchFamily="34" charset="0"/>
              <a:buChar char="•"/>
              <a:tabLst>
                <a:tab pos="88900" algn="l"/>
                <a:tab pos="177800" algn="l"/>
              </a:tabLst>
            </a:pPr>
            <a:r>
              <a:rPr lang="fr-FR" sz="10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Salle de cours </a:t>
            </a:r>
          </a:p>
          <a:p>
            <a:pPr marL="88900" marR="488315" lvl="0" indent="-88900">
              <a:lnSpc>
                <a:spcPct val="80000"/>
              </a:lnSpc>
              <a:spcBef>
                <a:spcPts val="55"/>
              </a:spcBef>
              <a:buSzPts val="900"/>
              <a:buFont typeface="Lucida Sans Unicode" panose="020B0602030504020204" pitchFamily="34" charset="0"/>
              <a:buChar char="•"/>
              <a:tabLst>
                <a:tab pos="88900" algn="l"/>
                <a:tab pos="177800" algn="l"/>
              </a:tabLst>
            </a:pPr>
            <a:endParaRPr lang="fr-FR" sz="1000" dirty="0"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488315" lvl="0">
              <a:lnSpc>
                <a:spcPct val="80000"/>
              </a:lnSpc>
              <a:spcBef>
                <a:spcPts val="55"/>
              </a:spcBef>
              <a:buSzPts val="900"/>
              <a:tabLst>
                <a:tab pos="300355" algn="l"/>
                <a:tab pos="300990" algn="l"/>
              </a:tabLst>
            </a:pP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id="{445666C7-7EB6-596A-04EC-42D948C01F80}"/>
              </a:ext>
            </a:extLst>
          </p:cNvPr>
          <p:cNvSpPr txBox="1"/>
          <p:nvPr/>
        </p:nvSpPr>
        <p:spPr>
          <a:xfrm>
            <a:off x="140264" y="9352878"/>
            <a:ext cx="3765344" cy="805349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260350" indent="-171450">
              <a:lnSpc>
                <a:spcPct val="100000"/>
              </a:lnSpc>
              <a:spcBef>
                <a:spcPts val="880"/>
              </a:spcBef>
              <a:buFont typeface="Arial" panose="020B0604020202020204" pitchFamily="34" charset="0"/>
              <a:buChar char="•"/>
            </a:pP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Délai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à la formation </a:t>
            </a: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d’acc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ès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Entrée permanente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0350" indent="-171450">
              <a:spcBef>
                <a:spcPts val="880"/>
              </a:spcBef>
              <a:buFont typeface="Arial" panose="020B0604020202020204" pitchFamily="34" charset="0"/>
              <a:buChar char="•"/>
            </a:pP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Agrément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 cours</a:t>
            </a:r>
            <a:endParaRPr lang="fr-FR" sz="1000" b="1" dirty="0">
              <a:solidFill>
                <a:srgbClr val="C00000"/>
              </a:solidFill>
              <a:effectLst/>
              <a:highlight>
                <a:srgbClr val="FFFF00"/>
              </a:highlight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260350" indent="-171450">
              <a:lnSpc>
                <a:spcPct val="100000"/>
              </a:lnSpc>
              <a:spcBef>
                <a:spcPts val="880"/>
              </a:spcBef>
              <a:buFont typeface="Arial" panose="020B0604020202020204" pitchFamily="34" charset="0"/>
              <a:buChar char="•"/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object 3"/>
          <p:cNvGrpSpPr/>
          <p:nvPr/>
        </p:nvGrpSpPr>
        <p:grpSpPr>
          <a:xfrm>
            <a:off x="8891" y="10026155"/>
            <a:ext cx="7560309" cy="285813"/>
            <a:chOff x="0" y="10283189"/>
            <a:chExt cx="7560309" cy="408305"/>
          </a:xfrm>
        </p:grpSpPr>
        <p:sp>
          <p:nvSpPr>
            <p:cNvPr id="42" name="object 4"/>
            <p:cNvSpPr/>
            <p:nvPr/>
          </p:nvSpPr>
          <p:spPr>
            <a:xfrm>
              <a:off x="0" y="10283189"/>
              <a:ext cx="7560309" cy="408305"/>
            </a:xfrm>
            <a:custGeom>
              <a:avLst/>
              <a:gdLst/>
              <a:ahLst/>
              <a:cxnLst/>
              <a:rect l="l" t="t" r="r" b="b"/>
              <a:pathLst>
                <a:path w="7560309" h="408304">
                  <a:moveTo>
                    <a:pt x="4570095" y="0"/>
                  </a:moveTo>
                  <a:lnTo>
                    <a:pt x="0" y="0"/>
                  </a:lnTo>
                  <a:lnTo>
                    <a:pt x="0" y="408305"/>
                  </a:lnTo>
                  <a:lnTo>
                    <a:pt x="4164329" y="408305"/>
                  </a:lnTo>
                  <a:lnTo>
                    <a:pt x="4570095" y="0"/>
                  </a:lnTo>
                  <a:close/>
                </a:path>
                <a:path w="7560309" h="408304">
                  <a:moveTo>
                    <a:pt x="7560309" y="0"/>
                  </a:moveTo>
                  <a:lnTo>
                    <a:pt x="4756150" y="0"/>
                  </a:lnTo>
                  <a:lnTo>
                    <a:pt x="4350385" y="408305"/>
                  </a:lnTo>
                  <a:lnTo>
                    <a:pt x="7560309" y="408305"/>
                  </a:lnTo>
                  <a:lnTo>
                    <a:pt x="7560309" y="0"/>
                  </a:lnTo>
                  <a:close/>
                </a:path>
              </a:pathLst>
            </a:custGeom>
            <a:solidFill>
              <a:srgbClr val="1639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5"/>
            <p:cNvSpPr/>
            <p:nvPr/>
          </p:nvSpPr>
          <p:spPr>
            <a:xfrm>
              <a:off x="1682114" y="10354309"/>
              <a:ext cx="846455" cy="117475"/>
            </a:xfrm>
            <a:custGeom>
              <a:avLst/>
              <a:gdLst/>
              <a:ahLst/>
              <a:cxnLst/>
              <a:rect l="l" t="t" r="r" b="b"/>
              <a:pathLst>
                <a:path w="846455" h="117475">
                  <a:moveTo>
                    <a:pt x="0" y="0"/>
                  </a:moveTo>
                  <a:lnTo>
                    <a:pt x="0" y="117475"/>
                  </a:lnTo>
                </a:path>
                <a:path w="846455" h="117475">
                  <a:moveTo>
                    <a:pt x="846455" y="0"/>
                  </a:moveTo>
                  <a:lnTo>
                    <a:pt x="846455" y="11747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6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905" y="10370743"/>
              <a:ext cx="1424152" cy="78765"/>
            </a:xfrm>
            <a:prstGeom prst="rect">
              <a:avLst/>
            </a:prstGeom>
          </p:spPr>
        </p:pic>
        <p:pic>
          <p:nvPicPr>
            <p:cNvPr id="45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79016" y="10384878"/>
              <a:ext cx="92075" cy="75323"/>
            </a:xfrm>
            <a:prstGeom prst="rect">
              <a:avLst/>
            </a:prstGeom>
          </p:spPr>
        </p:pic>
        <p:pic>
          <p:nvPicPr>
            <p:cNvPr id="46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4270" y="10384878"/>
              <a:ext cx="104204" cy="75323"/>
            </a:xfrm>
            <a:prstGeom prst="rect">
              <a:avLst/>
            </a:prstGeom>
          </p:spPr>
        </p:pic>
        <p:pic>
          <p:nvPicPr>
            <p:cNvPr id="47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59558" y="10385868"/>
              <a:ext cx="93853" cy="74333"/>
            </a:xfrm>
            <a:prstGeom prst="rect">
              <a:avLst/>
            </a:prstGeom>
          </p:spPr>
        </p:pic>
        <p:pic>
          <p:nvPicPr>
            <p:cNvPr id="48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90242" y="10385868"/>
              <a:ext cx="98806" cy="74333"/>
            </a:xfrm>
            <a:prstGeom prst="rect">
              <a:avLst/>
            </a:prstGeom>
          </p:spPr>
        </p:pic>
        <p:pic>
          <p:nvPicPr>
            <p:cNvPr id="49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21179" y="10384725"/>
              <a:ext cx="105156" cy="75476"/>
            </a:xfrm>
            <a:prstGeom prst="rect">
              <a:avLst/>
            </a:prstGeom>
          </p:spPr>
        </p:pic>
        <p:pic>
          <p:nvPicPr>
            <p:cNvPr id="50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31948" y="10382922"/>
              <a:ext cx="946150" cy="78778"/>
            </a:xfrm>
            <a:prstGeom prst="rect">
              <a:avLst/>
            </a:prstGeom>
          </p:spPr>
        </p:pic>
        <p:pic>
          <p:nvPicPr>
            <p:cNvPr id="51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65370" y="10378782"/>
              <a:ext cx="1891664" cy="75577"/>
            </a:xfrm>
            <a:prstGeom prst="rect">
              <a:avLst/>
            </a:prstGeom>
          </p:spPr>
        </p:pic>
        <p:pic>
          <p:nvPicPr>
            <p:cNvPr id="52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5033" y="10542955"/>
              <a:ext cx="1902879" cy="97215"/>
            </a:xfrm>
            <a:prstGeom prst="rect">
              <a:avLst/>
            </a:prstGeom>
          </p:spPr>
        </p:pic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546614DA-D62A-09B0-F149-F9EE8E4DFFA3}"/>
              </a:ext>
            </a:extLst>
          </p:cNvPr>
          <p:cNvSpPr txBox="1"/>
          <p:nvPr/>
        </p:nvSpPr>
        <p:spPr>
          <a:xfrm>
            <a:off x="3179031" y="2837280"/>
            <a:ext cx="414206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0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fr-FR" sz="1000" b="1" i="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b="1" spc="-5" dirty="0">
                <a:effectLst/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 </a:t>
            </a: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488315">
              <a:spcBef>
                <a:spcPts val="20"/>
              </a:spcBef>
            </a:pPr>
            <a:r>
              <a:rPr lang="fr-FR" sz="1000" spc="-5" dirty="0">
                <a:effectLst/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La formation se compose de 2 modules, complétés par une période en entreprise.</a:t>
            </a: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488315">
              <a:spcBef>
                <a:spcPts val="20"/>
              </a:spcBef>
            </a:pPr>
            <a:r>
              <a:rPr lang="fr-FR" sz="1000" spc="-5" dirty="0">
                <a:effectLst/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 </a:t>
            </a: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488315">
              <a:spcBef>
                <a:spcPts val="20"/>
              </a:spcBef>
            </a:pPr>
            <a:r>
              <a:rPr lang="fr-FR" sz="1000" spc="-5" dirty="0">
                <a:effectLst/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Période d’intégration. Accueil, présentation des objectifs de formation, connaissance de l’environnement professionnel, sensibilisation au développement durable, adaptation du parcours de formation.</a:t>
            </a: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488315">
              <a:spcBef>
                <a:spcPts val="20"/>
              </a:spcBef>
            </a:pPr>
            <a:r>
              <a:rPr lang="fr-FR" sz="1000" b="1" spc="-5" dirty="0">
                <a:effectLst/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 </a:t>
            </a: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488315">
              <a:spcBef>
                <a:spcPts val="20"/>
              </a:spcBef>
            </a:pPr>
            <a:r>
              <a:rPr lang="fr-FR" sz="10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Module 1. Mettre à disposition des clients les produits de l’unité marchande dans un environnement omnicanal : </a:t>
            </a:r>
          </a:p>
          <a:p>
            <a:pPr marL="171450" marR="488315" indent="-171450">
              <a:spcBef>
                <a:spcPts val="20"/>
              </a:spcBef>
              <a:buFontTx/>
              <a:buChar char="-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Approvisionnement de l'unité marchande </a:t>
            </a:r>
          </a:p>
          <a:p>
            <a:pPr marL="171450" marR="488315" indent="-171450">
              <a:spcBef>
                <a:spcPts val="20"/>
              </a:spcBef>
              <a:buFontTx/>
              <a:buChar char="-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Présentation marchande des produits </a:t>
            </a:r>
          </a:p>
          <a:p>
            <a:pPr marL="171450" marR="488315" indent="-171450">
              <a:spcBef>
                <a:spcPts val="20"/>
              </a:spcBef>
              <a:buFontTx/>
              <a:buChar char="-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Contribution à la gestion et optimisation des stocks </a:t>
            </a:r>
          </a:p>
          <a:p>
            <a:pPr marL="171450" marR="488315" indent="-171450">
              <a:spcBef>
                <a:spcPts val="20"/>
              </a:spcBef>
              <a:buFontTx/>
              <a:buChar char="-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Traitement des commandes de produits de clients (deux semaines).</a:t>
            </a:r>
          </a:p>
          <a:p>
            <a:pPr marL="171450" marR="488315" indent="-171450">
              <a:spcBef>
                <a:spcPts val="20"/>
              </a:spcBef>
              <a:buFontTx/>
              <a:buChar char="-"/>
            </a:pPr>
            <a:endParaRPr lang="fr-FR" sz="1000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R="488315">
              <a:spcBef>
                <a:spcPts val="20"/>
              </a:spcBef>
            </a:pPr>
            <a:r>
              <a:rPr lang="fr-FR" sz="10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Module 2. Accueillir les clients et répondre à leur demande dans un environnement omnicanal : </a:t>
            </a:r>
          </a:p>
          <a:p>
            <a:pPr marR="488315">
              <a:spcBef>
                <a:spcPts val="20"/>
              </a:spcBef>
            </a:pPr>
            <a:endParaRPr lang="fr-FR" sz="1000" b="1" i="0" u="sng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488315">
              <a:spcBef>
                <a:spcPts val="20"/>
              </a:spcBef>
            </a:pP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</a:rPr>
              <a:t>-   </a:t>
            </a: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Accueil, renseignement, orientation et service au client sur la surface de vente </a:t>
            </a:r>
          </a:p>
          <a:p>
            <a:pPr marL="171450" marR="488315" indent="-171450">
              <a:spcBef>
                <a:spcPts val="20"/>
              </a:spcBef>
              <a:buFontTx/>
              <a:buChar char="-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Tenue d'un poste de caisse et supervision des caisses libre-service </a:t>
            </a:r>
          </a:p>
          <a:p>
            <a:pPr marL="171450" marR="488315" indent="-171450">
              <a:spcBef>
                <a:spcPts val="20"/>
              </a:spcBef>
              <a:buFontTx/>
              <a:buChar char="-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Contribution à l'amélioration de l'expérience d'achat .</a:t>
            </a:r>
          </a:p>
          <a:p>
            <a:pPr marR="488315">
              <a:spcBef>
                <a:spcPts val="20"/>
              </a:spcBef>
            </a:pPr>
            <a:r>
              <a:rPr lang="fr-FR" sz="1000" b="1" spc="-5" dirty="0">
                <a:effectLst/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 </a:t>
            </a: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488315" algn="l">
              <a:spcBef>
                <a:spcPts val="20"/>
              </a:spcBef>
            </a:pPr>
            <a:r>
              <a:rPr lang="fr-FR" sz="1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Accessibilité aux PSH </a:t>
            </a:r>
          </a:p>
          <a:p>
            <a:pPr marR="488315" algn="l">
              <a:spcBef>
                <a:spcPts val="20"/>
              </a:spcBef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Pour les personnes en situation de handicap, un accompagnement spécifique peut être engagé pour faciliter leur parcours. </a:t>
            </a:r>
          </a:p>
          <a:p>
            <a:pPr marR="488315">
              <a:spcBef>
                <a:spcPts val="20"/>
              </a:spcBef>
            </a:pPr>
            <a:endParaRPr lang="fr-FR" sz="10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67E8247-4354-1545-177C-8179F7298F1D}"/>
              </a:ext>
            </a:extLst>
          </p:cNvPr>
          <p:cNvSpPr txBox="1"/>
          <p:nvPr/>
        </p:nvSpPr>
        <p:spPr>
          <a:xfrm>
            <a:off x="3068540" y="1187647"/>
            <a:ext cx="788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Nombre de stagiaires </a:t>
            </a:r>
            <a:endParaRPr lang="fr-FR" sz="900" b="1" dirty="0">
              <a:solidFill>
                <a:srgbClr val="002060"/>
              </a:solidFill>
            </a:endParaRPr>
          </a:p>
        </p:txBody>
      </p:sp>
      <p:sp>
        <p:nvSpPr>
          <p:cNvPr id="38" name="object 32">
            <a:extLst>
              <a:ext uri="{FF2B5EF4-FFF2-40B4-BE49-F238E27FC236}">
                <a16:creationId xmlns:a16="http://schemas.microsoft.com/office/drawing/2014/main" id="{B062E12A-8EB3-D646-7602-FFD79FCE83E6}"/>
              </a:ext>
            </a:extLst>
          </p:cNvPr>
          <p:cNvSpPr/>
          <p:nvPr/>
        </p:nvSpPr>
        <p:spPr>
          <a:xfrm>
            <a:off x="540247" y="1059563"/>
            <a:ext cx="713351" cy="619516"/>
          </a:xfrm>
          <a:custGeom>
            <a:avLst/>
            <a:gdLst>
              <a:gd name="connsiteX0" fmla="*/ 356622 w 713351"/>
              <a:gd name="connsiteY0" fmla="*/ 0 h 619516"/>
              <a:gd name="connsiteX1" fmla="*/ 311892 w 713351"/>
              <a:gd name="connsiteY1" fmla="*/ 2411 h 619516"/>
              <a:gd name="connsiteX2" fmla="*/ 268819 w 713351"/>
              <a:gd name="connsiteY2" fmla="*/ 9453 h 619516"/>
              <a:gd name="connsiteX3" fmla="*/ 227737 w 713351"/>
              <a:gd name="connsiteY3" fmla="*/ 20836 h 619516"/>
              <a:gd name="connsiteX4" fmla="*/ 188982 w 713351"/>
              <a:gd name="connsiteY4" fmla="*/ 36270 h 619516"/>
              <a:gd name="connsiteX5" fmla="*/ 152886 w 713351"/>
              <a:gd name="connsiteY5" fmla="*/ 55466 h 619516"/>
              <a:gd name="connsiteX6" fmla="*/ 119783 w 713351"/>
              <a:gd name="connsiteY6" fmla="*/ 78134 h 619516"/>
              <a:gd name="connsiteX7" fmla="*/ 90010 w 713351"/>
              <a:gd name="connsiteY7" fmla="*/ 103985 h 619516"/>
              <a:gd name="connsiteX8" fmla="*/ 63900 w 713351"/>
              <a:gd name="connsiteY8" fmla="*/ 132727 h 619516"/>
              <a:gd name="connsiteX9" fmla="*/ 41787 w 713351"/>
              <a:gd name="connsiteY9" fmla="*/ 164074 h 619516"/>
              <a:gd name="connsiteX10" fmla="*/ 24007 w 713351"/>
              <a:gd name="connsiteY10" fmla="*/ 197734 h 619516"/>
              <a:gd name="connsiteX11" fmla="*/ 10892 w 713351"/>
              <a:gd name="connsiteY11" fmla="*/ 233418 h 619516"/>
              <a:gd name="connsiteX12" fmla="*/ 2778 w 713351"/>
              <a:gd name="connsiteY12" fmla="*/ 270837 h 619516"/>
              <a:gd name="connsiteX13" fmla="*/ 0 w 713351"/>
              <a:gd name="connsiteY13" fmla="*/ 309701 h 619516"/>
              <a:gd name="connsiteX14" fmla="*/ 2778 w 713351"/>
              <a:gd name="connsiteY14" fmla="*/ 348566 h 619516"/>
              <a:gd name="connsiteX15" fmla="*/ 10892 w 713351"/>
              <a:gd name="connsiteY15" fmla="*/ 385990 h 619516"/>
              <a:gd name="connsiteX16" fmla="*/ 24007 w 713351"/>
              <a:gd name="connsiteY16" fmla="*/ 421682 h 619516"/>
              <a:gd name="connsiteX17" fmla="*/ 41787 w 713351"/>
              <a:gd name="connsiteY17" fmla="*/ 455353 h 619516"/>
              <a:gd name="connsiteX18" fmla="*/ 63900 w 713351"/>
              <a:gd name="connsiteY18" fmla="*/ 486712 h 619516"/>
              <a:gd name="connsiteX19" fmla="*/ 90010 w 713351"/>
              <a:gd name="connsiteY19" fmla="*/ 515468 h 619516"/>
              <a:gd name="connsiteX20" fmla="*/ 119783 w 713351"/>
              <a:gd name="connsiteY20" fmla="*/ 541331 h 619516"/>
              <a:gd name="connsiteX21" fmla="*/ 152886 w 713351"/>
              <a:gd name="connsiteY21" fmla="*/ 564011 h 619516"/>
              <a:gd name="connsiteX22" fmla="*/ 188982 w 713351"/>
              <a:gd name="connsiteY22" fmla="*/ 583219 h 619516"/>
              <a:gd name="connsiteX23" fmla="*/ 227737 w 713351"/>
              <a:gd name="connsiteY23" fmla="*/ 598664 h 619516"/>
              <a:gd name="connsiteX24" fmla="*/ 268819 w 713351"/>
              <a:gd name="connsiteY24" fmla="*/ 610055 h 619516"/>
              <a:gd name="connsiteX25" fmla="*/ 311892 w 713351"/>
              <a:gd name="connsiteY25" fmla="*/ 617102 h 619516"/>
              <a:gd name="connsiteX26" fmla="*/ 356622 w 713351"/>
              <a:gd name="connsiteY26" fmla="*/ 619516 h 619516"/>
              <a:gd name="connsiteX27" fmla="*/ 401374 w 713351"/>
              <a:gd name="connsiteY27" fmla="*/ 617102 h 619516"/>
              <a:gd name="connsiteX28" fmla="*/ 444466 w 713351"/>
              <a:gd name="connsiteY28" fmla="*/ 610055 h 619516"/>
              <a:gd name="connsiteX29" fmla="*/ 485564 w 713351"/>
              <a:gd name="connsiteY29" fmla="*/ 598664 h 619516"/>
              <a:gd name="connsiteX30" fmla="*/ 524333 w 713351"/>
              <a:gd name="connsiteY30" fmla="*/ 583219 h 619516"/>
              <a:gd name="connsiteX31" fmla="*/ 560440 w 713351"/>
              <a:gd name="connsiteY31" fmla="*/ 564011 h 619516"/>
              <a:gd name="connsiteX32" fmla="*/ 593550 w 713351"/>
              <a:gd name="connsiteY32" fmla="*/ 541331 h 619516"/>
              <a:gd name="connsiteX33" fmla="*/ 623329 w 713351"/>
              <a:gd name="connsiteY33" fmla="*/ 515468 h 619516"/>
              <a:gd name="connsiteX34" fmla="*/ 649444 w 713351"/>
              <a:gd name="connsiteY34" fmla="*/ 486712 h 619516"/>
              <a:gd name="connsiteX35" fmla="*/ 671559 w 713351"/>
              <a:gd name="connsiteY35" fmla="*/ 455353 h 619516"/>
              <a:gd name="connsiteX36" fmla="*/ 689342 w 713351"/>
              <a:gd name="connsiteY36" fmla="*/ 421682 h 619516"/>
              <a:gd name="connsiteX37" fmla="*/ 702458 w 713351"/>
              <a:gd name="connsiteY37" fmla="*/ 385990 h 619516"/>
              <a:gd name="connsiteX38" fmla="*/ 710572 w 713351"/>
              <a:gd name="connsiteY38" fmla="*/ 348566 h 619516"/>
              <a:gd name="connsiteX39" fmla="*/ 713351 w 713351"/>
              <a:gd name="connsiteY39" fmla="*/ 309701 h 619516"/>
              <a:gd name="connsiteX40" fmla="*/ 710572 w 713351"/>
              <a:gd name="connsiteY40" fmla="*/ 270837 h 619516"/>
              <a:gd name="connsiteX41" fmla="*/ 702458 w 713351"/>
              <a:gd name="connsiteY41" fmla="*/ 233418 h 619516"/>
              <a:gd name="connsiteX42" fmla="*/ 689342 w 713351"/>
              <a:gd name="connsiteY42" fmla="*/ 197734 h 619516"/>
              <a:gd name="connsiteX43" fmla="*/ 671559 w 713351"/>
              <a:gd name="connsiteY43" fmla="*/ 164074 h 619516"/>
              <a:gd name="connsiteX44" fmla="*/ 649444 w 713351"/>
              <a:gd name="connsiteY44" fmla="*/ 132727 h 619516"/>
              <a:gd name="connsiteX45" fmla="*/ 623329 w 713351"/>
              <a:gd name="connsiteY45" fmla="*/ 103985 h 619516"/>
              <a:gd name="connsiteX46" fmla="*/ 593550 w 713351"/>
              <a:gd name="connsiteY46" fmla="*/ 78134 h 619516"/>
              <a:gd name="connsiteX47" fmla="*/ 560440 w 713351"/>
              <a:gd name="connsiteY47" fmla="*/ 55466 h 619516"/>
              <a:gd name="connsiteX48" fmla="*/ 524333 w 713351"/>
              <a:gd name="connsiteY48" fmla="*/ 36270 h 619516"/>
              <a:gd name="connsiteX49" fmla="*/ 485564 w 713351"/>
              <a:gd name="connsiteY49" fmla="*/ 20836 h 619516"/>
              <a:gd name="connsiteX50" fmla="*/ 444466 w 713351"/>
              <a:gd name="connsiteY50" fmla="*/ 9453 h 619516"/>
              <a:gd name="connsiteX51" fmla="*/ 401374 w 713351"/>
              <a:gd name="connsiteY51" fmla="*/ 2411 h 619516"/>
              <a:gd name="connsiteX52" fmla="*/ 356622 w 713351"/>
              <a:gd name="connsiteY52" fmla="*/ 0 h 61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13351" h="619516" fill="none" extrusionOk="0">
                <a:moveTo>
                  <a:pt x="356622" y="0"/>
                </a:moveTo>
                <a:cubicBezTo>
                  <a:pt x="336338" y="6271"/>
                  <a:pt x="322135" y="-2504"/>
                  <a:pt x="311892" y="2411"/>
                </a:cubicBezTo>
                <a:cubicBezTo>
                  <a:pt x="303396" y="9051"/>
                  <a:pt x="287154" y="2197"/>
                  <a:pt x="268819" y="9453"/>
                </a:cubicBezTo>
                <a:cubicBezTo>
                  <a:pt x="260293" y="12109"/>
                  <a:pt x="244828" y="12254"/>
                  <a:pt x="227737" y="20836"/>
                </a:cubicBezTo>
                <a:cubicBezTo>
                  <a:pt x="216882" y="30309"/>
                  <a:pt x="200059" y="30019"/>
                  <a:pt x="188982" y="36270"/>
                </a:cubicBezTo>
                <a:cubicBezTo>
                  <a:pt x="175476" y="45882"/>
                  <a:pt x="169629" y="44595"/>
                  <a:pt x="152886" y="55466"/>
                </a:cubicBezTo>
                <a:cubicBezTo>
                  <a:pt x="136983" y="67406"/>
                  <a:pt x="129456" y="68045"/>
                  <a:pt x="119783" y="78134"/>
                </a:cubicBezTo>
                <a:cubicBezTo>
                  <a:pt x="109024" y="89715"/>
                  <a:pt x="100829" y="90625"/>
                  <a:pt x="90010" y="103985"/>
                </a:cubicBezTo>
                <a:cubicBezTo>
                  <a:pt x="82172" y="116982"/>
                  <a:pt x="71217" y="120547"/>
                  <a:pt x="63900" y="132727"/>
                </a:cubicBezTo>
                <a:cubicBezTo>
                  <a:pt x="58279" y="145079"/>
                  <a:pt x="47473" y="155319"/>
                  <a:pt x="41787" y="164074"/>
                </a:cubicBezTo>
                <a:cubicBezTo>
                  <a:pt x="34927" y="177150"/>
                  <a:pt x="28093" y="189183"/>
                  <a:pt x="24007" y="197734"/>
                </a:cubicBezTo>
                <a:cubicBezTo>
                  <a:pt x="18734" y="215178"/>
                  <a:pt x="15986" y="217364"/>
                  <a:pt x="10892" y="233418"/>
                </a:cubicBezTo>
                <a:cubicBezTo>
                  <a:pt x="10046" y="251965"/>
                  <a:pt x="3122" y="260631"/>
                  <a:pt x="2778" y="270837"/>
                </a:cubicBezTo>
                <a:cubicBezTo>
                  <a:pt x="5397" y="287436"/>
                  <a:pt x="-2215" y="298703"/>
                  <a:pt x="0" y="309701"/>
                </a:cubicBezTo>
                <a:cubicBezTo>
                  <a:pt x="1878" y="327132"/>
                  <a:pt x="-973" y="335498"/>
                  <a:pt x="2778" y="348566"/>
                </a:cubicBezTo>
                <a:cubicBezTo>
                  <a:pt x="7403" y="365194"/>
                  <a:pt x="5125" y="376143"/>
                  <a:pt x="10892" y="385990"/>
                </a:cubicBezTo>
                <a:cubicBezTo>
                  <a:pt x="14972" y="396731"/>
                  <a:pt x="16404" y="410076"/>
                  <a:pt x="24007" y="421682"/>
                </a:cubicBezTo>
                <a:cubicBezTo>
                  <a:pt x="31814" y="431285"/>
                  <a:pt x="31775" y="441503"/>
                  <a:pt x="41787" y="455353"/>
                </a:cubicBezTo>
                <a:cubicBezTo>
                  <a:pt x="55445" y="467512"/>
                  <a:pt x="51943" y="472787"/>
                  <a:pt x="63900" y="486712"/>
                </a:cubicBezTo>
                <a:cubicBezTo>
                  <a:pt x="72829" y="493523"/>
                  <a:pt x="80050" y="506051"/>
                  <a:pt x="90010" y="515468"/>
                </a:cubicBezTo>
                <a:cubicBezTo>
                  <a:pt x="104869" y="524818"/>
                  <a:pt x="108124" y="533300"/>
                  <a:pt x="119783" y="541331"/>
                </a:cubicBezTo>
                <a:cubicBezTo>
                  <a:pt x="133424" y="548797"/>
                  <a:pt x="139130" y="560270"/>
                  <a:pt x="152886" y="564011"/>
                </a:cubicBezTo>
                <a:cubicBezTo>
                  <a:pt x="169275" y="568083"/>
                  <a:pt x="170316" y="577692"/>
                  <a:pt x="188982" y="583219"/>
                </a:cubicBezTo>
                <a:cubicBezTo>
                  <a:pt x="199785" y="583376"/>
                  <a:pt x="215963" y="596444"/>
                  <a:pt x="227737" y="598664"/>
                </a:cubicBezTo>
                <a:cubicBezTo>
                  <a:pt x="241914" y="600225"/>
                  <a:pt x="258137" y="607991"/>
                  <a:pt x="268819" y="610055"/>
                </a:cubicBezTo>
                <a:cubicBezTo>
                  <a:pt x="284532" y="607983"/>
                  <a:pt x="297715" y="619695"/>
                  <a:pt x="311892" y="617102"/>
                </a:cubicBezTo>
                <a:cubicBezTo>
                  <a:pt x="326928" y="612966"/>
                  <a:pt x="341374" y="618861"/>
                  <a:pt x="356622" y="619516"/>
                </a:cubicBezTo>
                <a:cubicBezTo>
                  <a:pt x="372447" y="617959"/>
                  <a:pt x="382724" y="622491"/>
                  <a:pt x="401374" y="617102"/>
                </a:cubicBezTo>
                <a:cubicBezTo>
                  <a:pt x="416278" y="610453"/>
                  <a:pt x="434679" y="612879"/>
                  <a:pt x="444466" y="610055"/>
                </a:cubicBezTo>
                <a:cubicBezTo>
                  <a:pt x="464462" y="602560"/>
                  <a:pt x="465515" y="605848"/>
                  <a:pt x="485564" y="598664"/>
                </a:cubicBezTo>
                <a:cubicBezTo>
                  <a:pt x="496116" y="591339"/>
                  <a:pt x="515173" y="588232"/>
                  <a:pt x="524333" y="583219"/>
                </a:cubicBezTo>
                <a:cubicBezTo>
                  <a:pt x="533856" y="576703"/>
                  <a:pt x="546459" y="576205"/>
                  <a:pt x="560440" y="564011"/>
                </a:cubicBezTo>
                <a:cubicBezTo>
                  <a:pt x="566181" y="554655"/>
                  <a:pt x="582062" y="554299"/>
                  <a:pt x="593550" y="541331"/>
                </a:cubicBezTo>
                <a:cubicBezTo>
                  <a:pt x="599910" y="534882"/>
                  <a:pt x="617835" y="522938"/>
                  <a:pt x="623329" y="515468"/>
                </a:cubicBezTo>
                <a:cubicBezTo>
                  <a:pt x="629318" y="508345"/>
                  <a:pt x="645353" y="494310"/>
                  <a:pt x="649444" y="486712"/>
                </a:cubicBezTo>
                <a:cubicBezTo>
                  <a:pt x="655770" y="471451"/>
                  <a:pt x="667481" y="463696"/>
                  <a:pt x="671559" y="455353"/>
                </a:cubicBezTo>
                <a:cubicBezTo>
                  <a:pt x="671989" y="446604"/>
                  <a:pt x="684049" y="435231"/>
                  <a:pt x="689342" y="421682"/>
                </a:cubicBezTo>
                <a:cubicBezTo>
                  <a:pt x="694100" y="404176"/>
                  <a:pt x="701627" y="396816"/>
                  <a:pt x="702458" y="385990"/>
                </a:cubicBezTo>
                <a:cubicBezTo>
                  <a:pt x="703069" y="368268"/>
                  <a:pt x="708189" y="364060"/>
                  <a:pt x="710572" y="348566"/>
                </a:cubicBezTo>
                <a:cubicBezTo>
                  <a:pt x="709658" y="335831"/>
                  <a:pt x="714224" y="329038"/>
                  <a:pt x="713351" y="309701"/>
                </a:cubicBezTo>
                <a:cubicBezTo>
                  <a:pt x="709307" y="292402"/>
                  <a:pt x="715570" y="281948"/>
                  <a:pt x="710572" y="270837"/>
                </a:cubicBezTo>
                <a:cubicBezTo>
                  <a:pt x="707242" y="263645"/>
                  <a:pt x="706660" y="248821"/>
                  <a:pt x="702458" y="233418"/>
                </a:cubicBezTo>
                <a:cubicBezTo>
                  <a:pt x="695449" y="223776"/>
                  <a:pt x="699166" y="211241"/>
                  <a:pt x="689342" y="197734"/>
                </a:cubicBezTo>
                <a:cubicBezTo>
                  <a:pt x="684127" y="190027"/>
                  <a:pt x="678060" y="175217"/>
                  <a:pt x="671559" y="164074"/>
                </a:cubicBezTo>
                <a:cubicBezTo>
                  <a:pt x="665315" y="156311"/>
                  <a:pt x="659976" y="144783"/>
                  <a:pt x="649444" y="132727"/>
                </a:cubicBezTo>
                <a:cubicBezTo>
                  <a:pt x="638728" y="121532"/>
                  <a:pt x="632063" y="108467"/>
                  <a:pt x="623329" y="103985"/>
                </a:cubicBezTo>
                <a:cubicBezTo>
                  <a:pt x="608816" y="92135"/>
                  <a:pt x="608416" y="88415"/>
                  <a:pt x="593550" y="78134"/>
                </a:cubicBezTo>
                <a:cubicBezTo>
                  <a:pt x="584880" y="74726"/>
                  <a:pt x="568945" y="58607"/>
                  <a:pt x="560440" y="55466"/>
                </a:cubicBezTo>
                <a:cubicBezTo>
                  <a:pt x="547525" y="49301"/>
                  <a:pt x="539793" y="39561"/>
                  <a:pt x="524333" y="36270"/>
                </a:cubicBezTo>
                <a:cubicBezTo>
                  <a:pt x="513189" y="35721"/>
                  <a:pt x="504992" y="26429"/>
                  <a:pt x="485564" y="20836"/>
                </a:cubicBezTo>
                <a:cubicBezTo>
                  <a:pt x="473628" y="18445"/>
                  <a:pt x="460049" y="10542"/>
                  <a:pt x="444466" y="9453"/>
                </a:cubicBezTo>
                <a:cubicBezTo>
                  <a:pt x="426868" y="10086"/>
                  <a:pt x="412455" y="3401"/>
                  <a:pt x="401374" y="2411"/>
                </a:cubicBezTo>
                <a:cubicBezTo>
                  <a:pt x="385597" y="5350"/>
                  <a:pt x="370422" y="-4234"/>
                  <a:pt x="356622" y="0"/>
                </a:cubicBezTo>
                <a:close/>
              </a:path>
              <a:path w="713351" h="619516" stroke="0" extrusionOk="0">
                <a:moveTo>
                  <a:pt x="356622" y="0"/>
                </a:moveTo>
                <a:cubicBezTo>
                  <a:pt x="345636" y="3880"/>
                  <a:pt x="321966" y="-1179"/>
                  <a:pt x="311892" y="2411"/>
                </a:cubicBezTo>
                <a:cubicBezTo>
                  <a:pt x="297662" y="6812"/>
                  <a:pt x="289785" y="4901"/>
                  <a:pt x="268819" y="9453"/>
                </a:cubicBezTo>
                <a:cubicBezTo>
                  <a:pt x="257651" y="16199"/>
                  <a:pt x="247024" y="13620"/>
                  <a:pt x="227737" y="20836"/>
                </a:cubicBezTo>
                <a:cubicBezTo>
                  <a:pt x="209069" y="30305"/>
                  <a:pt x="200443" y="27954"/>
                  <a:pt x="188982" y="36270"/>
                </a:cubicBezTo>
                <a:cubicBezTo>
                  <a:pt x="180766" y="43626"/>
                  <a:pt x="170032" y="45875"/>
                  <a:pt x="152886" y="55466"/>
                </a:cubicBezTo>
                <a:cubicBezTo>
                  <a:pt x="138917" y="65525"/>
                  <a:pt x="133627" y="66558"/>
                  <a:pt x="119783" y="78134"/>
                </a:cubicBezTo>
                <a:cubicBezTo>
                  <a:pt x="111004" y="88774"/>
                  <a:pt x="98006" y="91325"/>
                  <a:pt x="90010" y="103985"/>
                </a:cubicBezTo>
                <a:cubicBezTo>
                  <a:pt x="84108" y="111940"/>
                  <a:pt x="72785" y="118988"/>
                  <a:pt x="63900" y="132727"/>
                </a:cubicBezTo>
                <a:cubicBezTo>
                  <a:pt x="57824" y="147015"/>
                  <a:pt x="50245" y="149327"/>
                  <a:pt x="41787" y="164074"/>
                </a:cubicBezTo>
                <a:cubicBezTo>
                  <a:pt x="35837" y="181936"/>
                  <a:pt x="27519" y="189972"/>
                  <a:pt x="24007" y="197734"/>
                </a:cubicBezTo>
                <a:cubicBezTo>
                  <a:pt x="19763" y="215959"/>
                  <a:pt x="11517" y="223770"/>
                  <a:pt x="10892" y="233418"/>
                </a:cubicBezTo>
                <a:cubicBezTo>
                  <a:pt x="9479" y="244799"/>
                  <a:pt x="2568" y="256323"/>
                  <a:pt x="2778" y="270837"/>
                </a:cubicBezTo>
                <a:cubicBezTo>
                  <a:pt x="4490" y="286421"/>
                  <a:pt x="-2891" y="292760"/>
                  <a:pt x="0" y="309701"/>
                </a:cubicBezTo>
                <a:cubicBezTo>
                  <a:pt x="4113" y="319302"/>
                  <a:pt x="718" y="332794"/>
                  <a:pt x="2778" y="348566"/>
                </a:cubicBezTo>
                <a:cubicBezTo>
                  <a:pt x="9607" y="361105"/>
                  <a:pt x="5618" y="375364"/>
                  <a:pt x="10892" y="385990"/>
                </a:cubicBezTo>
                <a:cubicBezTo>
                  <a:pt x="16255" y="392675"/>
                  <a:pt x="16439" y="411947"/>
                  <a:pt x="24007" y="421682"/>
                </a:cubicBezTo>
                <a:cubicBezTo>
                  <a:pt x="35511" y="436415"/>
                  <a:pt x="30983" y="442756"/>
                  <a:pt x="41787" y="455353"/>
                </a:cubicBezTo>
                <a:cubicBezTo>
                  <a:pt x="52739" y="464475"/>
                  <a:pt x="51100" y="475166"/>
                  <a:pt x="63900" y="486712"/>
                </a:cubicBezTo>
                <a:cubicBezTo>
                  <a:pt x="77054" y="498957"/>
                  <a:pt x="79521" y="504681"/>
                  <a:pt x="90010" y="515468"/>
                </a:cubicBezTo>
                <a:cubicBezTo>
                  <a:pt x="100371" y="522861"/>
                  <a:pt x="103372" y="531661"/>
                  <a:pt x="119783" y="541331"/>
                </a:cubicBezTo>
                <a:cubicBezTo>
                  <a:pt x="130680" y="545765"/>
                  <a:pt x="142187" y="558469"/>
                  <a:pt x="152886" y="564011"/>
                </a:cubicBezTo>
                <a:cubicBezTo>
                  <a:pt x="163523" y="566959"/>
                  <a:pt x="181254" y="579495"/>
                  <a:pt x="188982" y="583219"/>
                </a:cubicBezTo>
                <a:cubicBezTo>
                  <a:pt x="205006" y="588817"/>
                  <a:pt x="215123" y="598718"/>
                  <a:pt x="227737" y="598664"/>
                </a:cubicBezTo>
                <a:cubicBezTo>
                  <a:pt x="239131" y="597162"/>
                  <a:pt x="247825" y="606036"/>
                  <a:pt x="268819" y="610055"/>
                </a:cubicBezTo>
                <a:cubicBezTo>
                  <a:pt x="288211" y="611625"/>
                  <a:pt x="298951" y="617869"/>
                  <a:pt x="311892" y="617102"/>
                </a:cubicBezTo>
                <a:cubicBezTo>
                  <a:pt x="327910" y="613808"/>
                  <a:pt x="340674" y="623955"/>
                  <a:pt x="356622" y="619516"/>
                </a:cubicBezTo>
                <a:cubicBezTo>
                  <a:pt x="368660" y="617848"/>
                  <a:pt x="386281" y="622403"/>
                  <a:pt x="401374" y="617102"/>
                </a:cubicBezTo>
                <a:cubicBezTo>
                  <a:pt x="414478" y="611185"/>
                  <a:pt x="432266" y="617189"/>
                  <a:pt x="444466" y="610055"/>
                </a:cubicBezTo>
                <a:cubicBezTo>
                  <a:pt x="460254" y="600687"/>
                  <a:pt x="470511" y="603832"/>
                  <a:pt x="485564" y="598664"/>
                </a:cubicBezTo>
                <a:cubicBezTo>
                  <a:pt x="501110" y="587226"/>
                  <a:pt x="515873" y="588279"/>
                  <a:pt x="524333" y="583219"/>
                </a:cubicBezTo>
                <a:cubicBezTo>
                  <a:pt x="540568" y="570525"/>
                  <a:pt x="551573" y="569475"/>
                  <a:pt x="560440" y="564011"/>
                </a:cubicBezTo>
                <a:cubicBezTo>
                  <a:pt x="568659" y="557690"/>
                  <a:pt x="587909" y="550058"/>
                  <a:pt x="593550" y="541331"/>
                </a:cubicBezTo>
                <a:cubicBezTo>
                  <a:pt x="606595" y="526953"/>
                  <a:pt x="611927" y="528209"/>
                  <a:pt x="623329" y="515468"/>
                </a:cubicBezTo>
                <a:cubicBezTo>
                  <a:pt x="635950" y="501146"/>
                  <a:pt x="642951" y="493887"/>
                  <a:pt x="649444" y="486712"/>
                </a:cubicBezTo>
                <a:cubicBezTo>
                  <a:pt x="657018" y="471012"/>
                  <a:pt x="667504" y="466661"/>
                  <a:pt x="671559" y="455353"/>
                </a:cubicBezTo>
                <a:cubicBezTo>
                  <a:pt x="675535" y="447648"/>
                  <a:pt x="683970" y="435456"/>
                  <a:pt x="689342" y="421682"/>
                </a:cubicBezTo>
                <a:cubicBezTo>
                  <a:pt x="691746" y="405018"/>
                  <a:pt x="698132" y="400030"/>
                  <a:pt x="702458" y="385990"/>
                </a:cubicBezTo>
                <a:cubicBezTo>
                  <a:pt x="703516" y="370248"/>
                  <a:pt x="707376" y="365186"/>
                  <a:pt x="710572" y="348566"/>
                </a:cubicBezTo>
                <a:cubicBezTo>
                  <a:pt x="710117" y="334409"/>
                  <a:pt x="715509" y="320397"/>
                  <a:pt x="713351" y="309701"/>
                </a:cubicBezTo>
                <a:cubicBezTo>
                  <a:pt x="709185" y="301987"/>
                  <a:pt x="715666" y="280533"/>
                  <a:pt x="710572" y="270837"/>
                </a:cubicBezTo>
                <a:cubicBezTo>
                  <a:pt x="707657" y="259580"/>
                  <a:pt x="704986" y="244271"/>
                  <a:pt x="702458" y="233418"/>
                </a:cubicBezTo>
                <a:cubicBezTo>
                  <a:pt x="695777" y="217443"/>
                  <a:pt x="697629" y="209007"/>
                  <a:pt x="689342" y="197734"/>
                </a:cubicBezTo>
                <a:cubicBezTo>
                  <a:pt x="680865" y="190476"/>
                  <a:pt x="683732" y="178250"/>
                  <a:pt x="671559" y="164074"/>
                </a:cubicBezTo>
                <a:cubicBezTo>
                  <a:pt x="659498" y="154701"/>
                  <a:pt x="655963" y="139908"/>
                  <a:pt x="649444" y="132727"/>
                </a:cubicBezTo>
                <a:cubicBezTo>
                  <a:pt x="642118" y="126635"/>
                  <a:pt x="638252" y="114424"/>
                  <a:pt x="623329" y="103985"/>
                </a:cubicBezTo>
                <a:cubicBezTo>
                  <a:pt x="611801" y="96105"/>
                  <a:pt x="601702" y="81395"/>
                  <a:pt x="593550" y="78134"/>
                </a:cubicBezTo>
                <a:cubicBezTo>
                  <a:pt x="578878" y="70467"/>
                  <a:pt x="575843" y="60355"/>
                  <a:pt x="560440" y="55466"/>
                </a:cubicBezTo>
                <a:cubicBezTo>
                  <a:pt x="547172" y="53578"/>
                  <a:pt x="537036" y="41658"/>
                  <a:pt x="524333" y="36270"/>
                </a:cubicBezTo>
                <a:cubicBezTo>
                  <a:pt x="506407" y="33361"/>
                  <a:pt x="498360" y="21738"/>
                  <a:pt x="485564" y="20836"/>
                </a:cubicBezTo>
                <a:cubicBezTo>
                  <a:pt x="466967" y="16339"/>
                  <a:pt x="460763" y="13740"/>
                  <a:pt x="444466" y="9453"/>
                </a:cubicBezTo>
                <a:cubicBezTo>
                  <a:pt x="425651" y="9453"/>
                  <a:pt x="413996" y="1607"/>
                  <a:pt x="401374" y="2411"/>
                </a:cubicBezTo>
                <a:cubicBezTo>
                  <a:pt x="386085" y="6272"/>
                  <a:pt x="365797" y="-1925"/>
                  <a:pt x="356622" y="0"/>
                </a:cubicBezTo>
                <a:close/>
              </a:path>
            </a:pathLst>
          </a:custGeom>
          <a:ln>
            <a:noFill/>
            <a:extLst>
              <a:ext uri="{C807C97D-BFC1-408E-A445-0C87EB9F89A2}">
                <ask:lineSketchStyleProps xmlns:ask="http://schemas.microsoft.com/office/drawing/2018/sketchyshapes" sd="87332424">
                  <a:custGeom>
                    <a:avLst/>
                    <a:gdLst/>
                    <a:ahLst/>
                    <a:cxnLst/>
                    <a:rect l="l" t="t" r="r" b="b"/>
                    <a:pathLst>
                      <a:path w="846454" h="691514">
                        <a:moveTo>
                          <a:pt x="423164" y="0"/>
                        </a:moveTo>
                        <a:lnTo>
                          <a:pt x="370088" y="2692"/>
                        </a:lnTo>
                        <a:lnTo>
                          <a:pt x="318978" y="10552"/>
                        </a:lnTo>
                        <a:lnTo>
                          <a:pt x="270231" y="23258"/>
                        </a:lnTo>
                        <a:lnTo>
                          <a:pt x="224244" y="40486"/>
                        </a:lnTo>
                        <a:lnTo>
                          <a:pt x="181413" y="61913"/>
                        </a:lnTo>
                        <a:lnTo>
                          <a:pt x="142134" y="87215"/>
                        </a:lnTo>
                        <a:lnTo>
                          <a:pt x="106806" y="116070"/>
                        </a:lnTo>
                        <a:lnTo>
                          <a:pt x="75824" y="148153"/>
                        </a:lnTo>
                        <a:lnTo>
                          <a:pt x="49585" y="183143"/>
                        </a:lnTo>
                        <a:lnTo>
                          <a:pt x="28487" y="220715"/>
                        </a:lnTo>
                        <a:lnTo>
                          <a:pt x="12925" y="260546"/>
                        </a:lnTo>
                        <a:lnTo>
                          <a:pt x="3297" y="302313"/>
                        </a:lnTo>
                        <a:lnTo>
                          <a:pt x="0" y="345694"/>
                        </a:lnTo>
                        <a:lnTo>
                          <a:pt x="3297" y="389076"/>
                        </a:lnTo>
                        <a:lnTo>
                          <a:pt x="12925" y="430849"/>
                        </a:lnTo>
                        <a:lnTo>
                          <a:pt x="28487" y="470689"/>
                        </a:lnTo>
                        <a:lnTo>
                          <a:pt x="49585" y="508273"/>
                        </a:lnTo>
                        <a:lnTo>
                          <a:pt x="75824" y="543276"/>
                        </a:lnTo>
                        <a:lnTo>
                          <a:pt x="106806" y="575374"/>
                        </a:lnTo>
                        <a:lnTo>
                          <a:pt x="142134" y="604243"/>
                        </a:lnTo>
                        <a:lnTo>
                          <a:pt x="181413" y="629559"/>
                        </a:lnTo>
                        <a:lnTo>
                          <a:pt x="224244" y="650999"/>
                        </a:lnTo>
                        <a:lnTo>
                          <a:pt x="270231" y="668239"/>
                        </a:lnTo>
                        <a:lnTo>
                          <a:pt x="318978" y="680954"/>
                        </a:lnTo>
                        <a:lnTo>
                          <a:pt x="370088" y="688820"/>
                        </a:lnTo>
                        <a:lnTo>
                          <a:pt x="423164" y="691515"/>
                        </a:lnTo>
                        <a:lnTo>
                          <a:pt x="476266" y="688820"/>
                        </a:lnTo>
                        <a:lnTo>
                          <a:pt x="527399" y="680954"/>
                        </a:lnTo>
                        <a:lnTo>
                          <a:pt x="576165" y="668239"/>
                        </a:lnTo>
                        <a:lnTo>
                          <a:pt x="622168" y="650999"/>
                        </a:lnTo>
                        <a:lnTo>
                          <a:pt x="665012" y="629559"/>
                        </a:lnTo>
                        <a:lnTo>
                          <a:pt x="704300" y="604243"/>
                        </a:lnTo>
                        <a:lnTo>
                          <a:pt x="739636" y="575374"/>
                        </a:lnTo>
                        <a:lnTo>
                          <a:pt x="770623" y="543276"/>
                        </a:lnTo>
                        <a:lnTo>
                          <a:pt x="796865" y="508273"/>
                        </a:lnTo>
                        <a:lnTo>
                          <a:pt x="817966" y="470689"/>
                        </a:lnTo>
                        <a:lnTo>
                          <a:pt x="833529" y="430849"/>
                        </a:lnTo>
                        <a:lnTo>
                          <a:pt x="843157" y="389076"/>
                        </a:lnTo>
                        <a:lnTo>
                          <a:pt x="846455" y="345694"/>
                        </a:lnTo>
                        <a:lnTo>
                          <a:pt x="843157" y="302313"/>
                        </a:lnTo>
                        <a:lnTo>
                          <a:pt x="833529" y="260546"/>
                        </a:lnTo>
                        <a:lnTo>
                          <a:pt x="817966" y="220715"/>
                        </a:lnTo>
                        <a:lnTo>
                          <a:pt x="796865" y="183143"/>
                        </a:lnTo>
                        <a:lnTo>
                          <a:pt x="770623" y="148153"/>
                        </a:lnTo>
                        <a:lnTo>
                          <a:pt x="739636" y="116070"/>
                        </a:lnTo>
                        <a:lnTo>
                          <a:pt x="704300" y="87215"/>
                        </a:lnTo>
                        <a:lnTo>
                          <a:pt x="665012" y="61913"/>
                        </a:lnTo>
                        <a:lnTo>
                          <a:pt x="622168" y="40486"/>
                        </a:lnTo>
                        <a:lnTo>
                          <a:pt x="576165" y="23258"/>
                        </a:lnTo>
                        <a:lnTo>
                          <a:pt x="527399" y="10552"/>
                        </a:lnTo>
                        <a:lnTo>
                          <a:pt x="476266" y="2692"/>
                        </a:lnTo>
                        <a:lnTo>
                          <a:pt x="423164" y="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2447974E-E0C9-1271-4165-44E14C1DB75D}"/>
              </a:ext>
            </a:extLst>
          </p:cNvPr>
          <p:cNvSpPr txBox="1"/>
          <p:nvPr/>
        </p:nvSpPr>
        <p:spPr>
          <a:xfrm>
            <a:off x="638503" y="1260112"/>
            <a:ext cx="54750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Durée </a:t>
            </a:r>
            <a:endParaRPr lang="fr-FR" sz="900" b="1" dirty="0">
              <a:solidFill>
                <a:srgbClr val="002060"/>
              </a:solidFill>
            </a:endParaRPr>
          </a:p>
        </p:txBody>
      </p:sp>
      <p:sp>
        <p:nvSpPr>
          <p:cNvPr id="54" name="object 32">
            <a:extLst>
              <a:ext uri="{FF2B5EF4-FFF2-40B4-BE49-F238E27FC236}">
                <a16:creationId xmlns:a16="http://schemas.microsoft.com/office/drawing/2014/main" id="{8374E3EA-F7D7-8408-1DF4-D5E9AB0FE991}"/>
              </a:ext>
            </a:extLst>
          </p:cNvPr>
          <p:cNvSpPr/>
          <p:nvPr/>
        </p:nvSpPr>
        <p:spPr>
          <a:xfrm>
            <a:off x="5703971" y="1072263"/>
            <a:ext cx="716710" cy="619519"/>
          </a:xfrm>
          <a:custGeom>
            <a:avLst/>
            <a:gdLst/>
            <a:ahLst/>
            <a:cxnLst/>
            <a:rect l="l" t="t" r="r" b="b"/>
            <a:pathLst>
              <a:path w="846454" h="691514">
                <a:moveTo>
                  <a:pt x="423164" y="0"/>
                </a:moveTo>
                <a:lnTo>
                  <a:pt x="370088" y="2692"/>
                </a:lnTo>
                <a:lnTo>
                  <a:pt x="318978" y="10552"/>
                </a:lnTo>
                <a:lnTo>
                  <a:pt x="270231" y="23258"/>
                </a:lnTo>
                <a:lnTo>
                  <a:pt x="224244" y="40486"/>
                </a:lnTo>
                <a:lnTo>
                  <a:pt x="181413" y="61913"/>
                </a:lnTo>
                <a:lnTo>
                  <a:pt x="142134" y="87215"/>
                </a:lnTo>
                <a:lnTo>
                  <a:pt x="106806" y="116070"/>
                </a:lnTo>
                <a:lnTo>
                  <a:pt x="75824" y="148153"/>
                </a:lnTo>
                <a:lnTo>
                  <a:pt x="49585" y="183143"/>
                </a:lnTo>
                <a:lnTo>
                  <a:pt x="28487" y="220715"/>
                </a:lnTo>
                <a:lnTo>
                  <a:pt x="12925" y="260546"/>
                </a:lnTo>
                <a:lnTo>
                  <a:pt x="3297" y="302313"/>
                </a:lnTo>
                <a:lnTo>
                  <a:pt x="0" y="345694"/>
                </a:lnTo>
                <a:lnTo>
                  <a:pt x="3297" y="389076"/>
                </a:lnTo>
                <a:lnTo>
                  <a:pt x="12925" y="430849"/>
                </a:lnTo>
                <a:lnTo>
                  <a:pt x="28487" y="470689"/>
                </a:lnTo>
                <a:lnTo>
                  <a:pt x="49585" y="508273"/>
                </a:lnTo>
                <a:lnTo>
                  <a:pt x="75824" y="543276"/>
                </a:lnTo>
                <a:lnTo>
                  <a:pt x="106806" y="575374"/>
                </a:lnTo>
                <a:lnTo>
                  <a:pt x="142134" y="604243"/>
                </a:lnTo>
                <a:lnTo>
                  <a:pt x="181413" y="629559"/>
                </a:lnTo>
                <a:lnTo>
                  <a:pt x="224244" y="650999"/>
                </a:lnTo>
                <a:lnTo>
                  <a:pt x="270231" y="668239"/>
                </a:lnTo>
                <a:lnTo>
                  <a:pt x="318978" y="680954"/>
                </a:lnTo>
                <a:lnTo>
                  <a:pt x="370088" y="688820"/>
                </a:lnTo>
                <a:lnTo>
                  <a:pt x="423164" y="691515"/>
                </a:lnTo>
                <a:lnTo>
                  <a:pt x="476266" y="688820"/>
                </a:lnTo>
                <a:lnTo>
                  <a:pt x="527399" y="680954"/>
                </a:lnTo>
                <a:lnTo>
                  <a:pt x="576165" y="668239"/>
                </a:lnTo>
                <a:lnTo>
                  <a:pt x="622168" y="650999"/>
                </a:lnTo>
                <a:lnTo>
                  <a:pt x="665012" y="629559"/>
                </a:lnTo>
                <a:lnTo>
                  <a:pt x="704300" y="604243"/>
                </a:lnTo>
                <a:lnTo>
                  <a:pt x="739636" y="575374"/>
                </a:lnTo>
                <a:lnTo>
                  <a:pt x="770623" y="543276"/>
                </a:lnTo>
                <a:lnTo>
                  <a:pt x="796865" y="508273"/>
                </a:lnTo>
                <a:lnTo>
                  <a:pt x="817966" y="470689"/>
                </a:lnTo>
                <a:lnTo>
                  <a:pt x="833529" y="430849"/>
                </a:lnTo>
                <a:lnTo>
                  <a:pt x="843157" y="389076"/>
                </a:lnTo>
                <a:lnTo>
                  <a:pt x="846455" y="345694"/>
                </a:lnTo>
                <a:lnTo>
                  <a:pt x="843157" y="302313"/>
                </a:lnTo>
                <a:lnTo>
                  <a:pt x="833529" y="260546"/>
                </a:lnTo>
                <a:lnTo>
                  <a:pt x="817966" y="220715"/>
                </a:lnTo>
                <a:lnTo>
                  <a:pt x="796865" y="183143"/>
                </a:lnTo>
                <a:lnTo>
                  <a:pt x="770623" y="148153"/>
                </a:lnTo>
                <a:lnTo>
                  <a:pt x="739636" y="116070"/>
                </a:lnTo>
                <a:lnTo>
                  <a:pt x="704300" y="87215"/>
                </a:lnTo>
                <a:lnTo>
                  <a:pt x="665012" y="61913"/>
                </a:lnTo>
                <a:lnTo>
                  <a:pt x="622168" y="40486"/>
                </a:lnTo>
                <a:lnTo>
                  <a:pt x="576165" y="23258"/>
                </a:lnTo>
                <a:lnTo>
                  <a:pt x="527399" y="10552"/>
                </a:lnTo>
                <a:lnTo>
                  <a:pt x="476266" y="2692"/>
                </a:lnTo>
                <a:lnTo>
                  <a:pt x="42316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64118A80-9627-133E-5F79-E147C38E5C85}"/>
              </a:ext>
            </a:extLst>
          </p:cNvPr>
          <p:cNvSpPr txBox="1"/>
          <p:nvPr/>
        </p:nvSpPr>
        <p:spPr>
          <a:xfrm>
            <a:off x="5820093" y="1252260"/>
            <a:ext cx="56351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Tarif </a:t>
            </a:r>
            <a:endParaRPr lang="fr-FR" sz="900" b="1" dirty="0">
              <a:solidFill>
                <a:srgbClr val="002060"/>
              </a:solidFill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6B1FE2EC-E7FD-E722-D9A4-0CD58BE099D3}"/>
              </a:ext>
            </a:extLst>
          </p:cNvPr>
          <p:cNvSpPr txBox="1"/>
          <p:nvPr/>
        </p:nvSpPr>
        <p:spPr>
          <a:xfrm>
            <a:off x="2435226" y="548689"/>
            <a:ext cx="37833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</a:pPr>
            <a:r>
              <a:rPr lang="fr-FR" sz="12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Titre de Niveau 3 CAP / BEP</a:t>
            </a:r>
          </a:p>
        </p:txBody>
      </p:sp>
      <p:sp>
        <p:nvSpPr>
          <p:cNvPr id="58" name="object 4">
            <a:extLst>
              <a:ext uri="{FF2B5EF4-FFF2-40B4-BE49-F238E27FC236}">
                <a16:creationId xmlns:a16="http://schemas.microsoft.com/office/drawing/2014/main" id="{187273C7-7CB5-C9C3-3DCA-11DE3BAE9A90}"/>
              </a:ext>
            </a:extLst>
          </p:cNvPr>
          <p:cNvSpPr txBox="1"/>
          <p:nvPr/>
        </p:nvSpPr>
        <p:spPr>
          <a:xfrm>
            <a:off x="6536168" y="1308467"/>
            <a:ext cx="536679" cy="1442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lnSpc>
                <a:spcPts val="1100"/>
              </a:lnSpc>
              <a:spcBef>
                <a:spcPts val="195"/>
              </a:spcBef>
            </a:pPr>
            <a:r>
              <a:rPr lang="fr-FR" sz="900" b="1" dirty="0">
                <a:solidFill>
                  <a:srgbClr val="FFFFFF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4600  </a:t>
            </a:r>
            <a:endParaRPr lang="fr-FR" sz="9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2507A58-458C-DC42-8B68-9BFD2A41A468}"/>
              </a:ext>
            </a:extLst>
          </p:cNvPr>
          <p:cNvSpPr txBox="1"/>
          <p:nvPr/>
        </p:nvSpPr>
        <p:spPr>
          <a:xfrm>
            <a:off x="165852" y="1967723"/>
            <a:ext cx="28535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u="sng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Public: </a:t>
            </a: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Tout public souhaitant réaliser une reconversion professionnelle</a:t>
            </a: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sachant lire, écrire et parler couramment le français</a:t>
            </a:r>
          </a:p>
          <a:p>
            <a:endParaRPr lang="fr-FR" sz="1000" u="sng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b="1" u="sng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Prérequis:</a:t>
            </a:r>
          </a:p>
          <a:p>
            <a:endParaRPr lang="fr-FR" sz="1000" u="sng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90488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Avoir réalisé le questionnaire du bilan de positionnement.</a:t>
            </a:r>
          </a:p>
          <a:p>
            <a:pPr marL="182563" indent="-90488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Disposer d’un ordinateur équipé du pack office et avec une connexion internet + avoir les connaissances de base du pack office.</a:t>
            </a:r>
          </a:p>
          <a:p>
            <a:pPr marL="92075" algn="l"/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90488" algn="l">
              <a:buFont typeface="Arial" panose="020B0604020202020204" pitchFamily="34" charset="0"/>
              <a:buChar char="•"/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23"/>
          <p:cNvSpPr/>
          <p:nvPr/>
        </p:nvSpPr>
        <p:spPr>
          <a:xfrm>
            <a:off x="268605" y="6416675"/>
            <a:ext cx="2527935" cy="0"/>
          </a:xfrm>
          <a:custGeom>
            <a:avLst/>
            <a:gdLst/>
            <a:ahLst/>
            <a:cxnLst/>
            <a:rect l="l" t="t" r="r" b="b"/>
            <a:pathLst>
              <a:path w="2527935">
                <a:moveTo>
                  <a:pt x="0" y="0"/>
                </a:moveTo>
                <a:lnTo>
                  <a:pt x="2527935" y="0"/>
                </a:lnTo>
              </a:path>
            </a:pathLst>
          </a:custGeom>
          <a:ln w="38100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101285F5-7F6E-3A0C-1627-CD845F3A9341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40264" y="6530335"/>
            <a:ext cx="2820658" cy="17851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04D8B16-A897-204C-1F01-07757CCFC21B}"/>
              </a:ext>
            </a:extLst>
          </p:cNvPr>
          <p:cNvSpPr txBox="1"/>
          <p:nvPr/>
        </p:nvSpPr>
        <p:spPr>
          <a:xfrm>
            <a:off x="367030" y="3983268"/>
            <a:ext cx="274616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85750"/>
            <a:r>
              <a:rPr lang="fr-F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Les blocs peuvent être passés individuellement sous forme de certificats de compétences professionnelles (CCP), en suivant un ou plusieurs modules :</a:t>
            </a:r>
            <a:endParaRPr lang="fr-FR" sz="1000" dirty="0">
              <a:effectLst/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R="285750"/>
            <a:br>
              <a:rPr lang="fr-FR" sz="100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fr-FR" sz="10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CCP 1 / bloc de compétence </a:t>
            </a:r>
          </a:p>
          <a:p>
            <a:pPr marR="285750"/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 Mettre à disposition des clients les produits de l’unité marchande dans un environnement omnicanal = module 1</a:t>
            </a:r>
          </a:p>
          <a:p>
            <a:pPr marR="285750"/>
            <a:endParaRPr lang="fr-FR" sz="1000" u="sng" dirty="0"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R="285750"/>
            <a:r>
              <a:rPr lang="fr-FR" sz="10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CCP/ bloc de compétence  </a:t>
            </a:r>
          </a:p>
          <a:p>
            <a:pPr marR="285750"/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 Accueillir les clients et répondre à leur demande dans un environnement omnicanal = module 2</a:t>
            </a:r>
            <a:br>
              <a:rPr lang="fr-FR" sz="1000" dirty="0"/>
            </a:br>
            <a:br>
              <a:rPr lang="fr-FR" sz="1000" dirty="0"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</a:br>
            <a:endParaRPr lang="fr-FR" sz="10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BABFAF90-6A0F-E7B9-A83F-56FAC0AC07D7}"/>
              </a:ext>
            </a:extLst>
          </p:cNvPr>
          <p:cNvSpPr txBox="1"/>
          <p:nvPr/>
        </p:nvSpPr>
        <p:spPr>
          <a:xfrm>
            <a:off x="140264" y="6495519"/>
            <a:ext cx="2790178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/>
            <a:r>
              <a:rPr lang="fr-FR" sz="1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</a:t>
            </a:r>
          </a:p>
          <a:p>
            <a:pPr marL="12700"/>
            <a:endParaRPr lang="fr-FR" sz="7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Évaluations en cours de formation : un QCM de validation par module + 3 dossiers de validation à restituer.</a:t>
            </a: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FR" sz="8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Passage de l’examen dans notre centre: Dossier Technique + PowerPoint à réaliser pour support à l’épreuve orale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8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Possibilité de passer un ou plusieurs blocs de compétences</a:t>
            </a:r>
          </a:p>
        </p:txBody>
      </p:sp>
      <p:sp>
        <p:nvSpPr>
          <p:cNvPr id="12" name="ZoneTexte 13">
            <a:extLst>
              <a:ext uri="{FF2B5EF4-FFF2-40B4-BE49-F238E27FC236}">
                <a16:creationId xmlns:a16="http://schemas.microsoft.com/office/drawing/2014/main" id="{F405AE17-2F17-8254-827C-1F60D7E1FD47}"/>
              </a:ext>
            </a:extLst>
          </p:cNvPr>
          <p:cNvSpPr txBox="1"/>
          <p:nvPr/>
        </p:nvSpPr>
        <p:spPr>
          <a:xfrm>
            <a:off x="3091236" y="1830837"/>
            <a:ext cx="4224717" cy="874514"/>
          </a:xfrm>
          <a:custGeom>
            <a:avLst/>
            <a:gdLst>
              <a:gd name="connsiteX0" fmla="*/ 0 w 4224717"/>
              <a:gd name="connsiteY0" fmla="*/ 0 h 874514"/>
              <a:gd name="connsiteX1" fmla="*/ 501130 w 4224717"/>
              <a:gd name="connsiteY1" fmla="*/ 0 h 874514"/>
              <a:gd name="connsiteX2" fmla="*/ 1083838 w 4224717"/>
              <a:gd name="connsiteY2" fmla="*/ 0 h 874514"/>
              <a:gd name="connsiteX3" fmla="*/ 1707337 w 4224717"/>
              <a:gd name="connsiteY3" fmla="*/ 0 h 874514"/>
              <a:gd name="connsiteX4" fmla="*/ 2208467 w 4224717"/>
              <a:gd name="connsiteY4" fmla="*/ 0 h 874514"/>
              <a:gd name="connsiteX5" fmla="*/ 2872755 w 4224717"/>
              <a:gd name="connsiteY5" fmla="*/ 0 h 874514"/>
              <a:gd name="connsiteX6" fmla="*/ 3373884 w 4224717"/>
              <a:gd name="connsiteY6" fmla="*/ 0 h 874514"/>
              <a:gd name="connsiteX7" fmla="*/ 4078962 w 4224717"/>
              <a:gd name="connsiteY7" fmla="*/ 0 h 874514"/>
              <a:gd name="connsiteX8" fmla="*/ 4224717 w 4224717"/>
              <a:gd name="connsiteY8" fmla="*/ 145755 h 874514"/>
              <a:gd name="connsiteX9" fmla="*/ 4224717 w 4224717"/>
              <a:gd name="connsiteY9" fmla="*/ 517422 h 874514"/>
              <a:gd name="connsiteX10" fmla="*/ 4224717 w 4224717"/>
              <a:gd name="connsiteY10" fmla="*/ 874514 h 874514"/>
              <a:gd name="connsiteX11" fmla="*/ 3654380 w 4224717"/>
              <a:gd name="connsiteY11" fmla="*/ 874514 h 874514"/>
              <a:gd name="connsiteX12" fmla="*/ 3041796 w 4224717"/>
              <a:gd name="connsiteY12" fmla="*/ 874514 h 874514"/>
              <a:gd name="connsiteX13" fmla="*/ 2429212 w 4224717"/>
              <a:gd name="connsiteY13" fmla="*/ 874514 h 874514"/>
              <a:gd name="connsiteX14" fmla="*/ 1816628 w 4224717"/>
              <a:gd name="connsiteY14" fmla="*/ 874514 h 874514"/>
              <a:gd name="connsiteX15" fmla="*/ 1415280 w 4224717"/>
              <a:gd name="connsiteY15" fmla="*/ 874514 h 874514"/>
              <a:gd name="connsiteX16" fmla="*/ 844943 w 4224717"/>
              <a:gd name="connsiteY16" fmla="*/ 874514 h 874514"/>
              <a:gd name="connsiteX17" fmla="*/ 0 w 4224717"/>
              <a:gd name="connsiteY17" fmla="*/ 874514 h 874514"/>
              <a:gd name="connsiteX18" fmla="*/ 0 w 4224717"/>
              <a:gd name="connsiteY18" fmla="*/ 419767 h 874514"/>
              <a:gd name="connsiteX19" fmla="*/ 0 w 4224717"/>
              <a:gd name="connsiteY19" fmla="*/ 0 h 87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24717" h="874514" fill="none" extrusionOk="0">
                <a:moveTo>
                  <a:pt x="0" y="0"/>
                </a:moveTo>
                <a:cubicBezTo>
                  <a:pt x="173900" y="-23009"/>
                  <a:pt x="310314" y="34221"/>
                  <a:pt x="501130" y="0"/>
                </a:cubicBezTo>
                <a:cubicBezTo>
                  <a:pt x="691946" y="-34221"/>
                  <a:pt x="913341" y="65829"/>
                  <a:pt x="1083838" y="0"/>
                </a:cubicBezTo>
                <a:cubicBezTo>
                  <a:pt x="1254335" y="-65829"/>
                  <a:pt x="1457639" y="31842"/>
                  <a:pt x="1707337" y="0"/>
                </a:cubicBezTo>
                <a:cubicBezTo>
                  <a:pt x="1957035" y="-31842"/>
                  <a:pt x="1974101" y="11783"/>
                  <a:pt x="2208467" y="0"/>
                </a:cubicBezTo>
                <a:cubicBezTo>
                  <a:pt x="2442833" y="-11783"/>
                  <a:pt x="2684055" y="34282"/>
                  <a:pt x="2872755" y="0"/>
                </a:cubicBezTo>
                <a:cubicBezTo>
                  <a:pt x="3061455" y="-34282"/>
                  <a:pt x="3232887" y="46439"/>
                  <a:pt x="3373884" y="0"/>
                </a:cubicBezTo>
                <a:cubicBezTo>
                  <a:pt x="3514881" y="-46439"/>
                  <a:pt x="3777521" y="10904"/>
                  <a:pt x="4078962" y="0"/>
                </a:cubicBezTo>
                <a:cubicBezTo>
                  <a:pt x="4147502" y="47661"/>
                  <a:pt x="4154554" y="78649"/>
                  <a:pt x="4224717" y="145755"/>
                </a:cubicBezTo>
                <a:cubicBezTo>
                  <a:pt x="4243946" y="274949"/>
                  <a:pt x="4218579" y="341753"/>
                  <a:pt x="4224717" y="517422"/>
                </a:cubicBezTo>
                <a:cubicBezTo>
                  <a:pt x="4230855" y="693091"/>
                  <a:pt x="4212156" y="746520"/>
                  <a:pt x="4224717" y="874514"/>
                </a:cubicBezTo>
                <a:cubicBezTo>
                  <a:pt x="3941878" y="933875"/>
                  <a:pt x="3901374" y="809031"/>
                  <a:pt x="3654380" y="874514"/>
                </a:cubicBezTo>
                <a:cubicBezTo>
                  <a:pt x="3407386" y="939997"/>
                  <a:pt x="3310797" y="829926"/>
                  <a:pt x="3041796" y="874514"/>
                </a:cubicBezTo>
                <a:cubicBezTo>
                  <a:pt x="2772795" y="919102"/>
                  <a:pt x="2561826" y="816226"/>
                  <a:pt x="2429212" y="874514"/>
                </a:cubicBezTo>
                <a:cubicBezTo>
                  <a:pt x="2296598" y="932802"/>
                  <a:pt x="1951613" y="836142"/>
                  <a:pt x="1816628" y="874514"/>
                </a:cubicBezTo>
                <a:cubicBezTo>
                  <a:pt x="1681643" y="912886"/>
                  <a:pt x="1537475" y="856211"/>
                  <a:pt x="1415280" y="874514"/>
                </a:cubicBezTo>
                <a:cubicBezTo>
                  <a:pt x="1293085" y="892817"/>
                  <a:pt x="1120929" y="851745"/>
                  <a:pt x="844943" y="874514"/>
                </a:cubicBezTo>
                <a:cubicBezTo>
                  <a:pt x="568957" y="897283"/>
                  <a:pt x="410182" y="825268"/>
                  <a:pt x="0" y="874514"/>
                </a:cubicBezTo>
                <a:cubicBezTo>
                  <a:pt x="-48974" y="673257"/>
                  <a:pt x="18196" y="553344"/>
                  <a:pt x="0" y="419767"/>
                </a:cubicBezTo>
                <a:cubicBezTo>
                  <a:pt x="-18196" y="286190"/>
                  <a:pt x="48506" y="168913"/>
                  <a:pt x="0" y="0"/>
                </a:cubicBezTo>
                <a:close/>
              </a:path>
              <a:path w="4224717" h="874514" stroke="0" extrusionOk="0">
                <a:moveTo>
                  <a:pt x="0" y="0"/>
                </a:moveTo>
                <a:cubicBezTo>
                  <a:pt x="153852" y="-39978"/>
                  <a:pt x="378084" y="2412"/>
                  <a:pt x="501130" y="0"/>
                </a:cubicBezTo>
                <a:cubicBezTo>
                  <a:pt x="624176" y="-2412"/>
                  <a:pt x="843987" y="36732"/>
                  <a:pt x="961470" y="0"/>
                </a:cubicBezTo>
                <a:cubicBezTo>
                  <a:pt x="1078953" y="-36732"/>
                  <a:pt x="1322105" y="9526"/>
                  <a:pt x="1584968" y="0"/>
                </a:cubicBezTo>
                <a:cubicBezTo>
                  <a:pt x="1847831" y="-9526"/>
                  <a:pt x="1949014" y="37097"/>
                  <a:pt x="2208467" y="0"/>
                </a:cubicBezTo>
                <a:cubicBezTo>
                  <a:pt x="2467920" y="-37097"/>
                  <a:pt x="2565235" y="43031"/>
                  <a:pt x="2872755" y="0"/>
                </a:cubicBezTo>
                <a:cubicBezTo>
                  <a:pt x="3180275" y="-43031"/>
                  <a:pt x="3239584" y="25979"/>
                  <a:pt x="3373884" y="0"/>
                </a:cubicBezTo>
                <a:cubicBezTo>
                  <a:pt x="3508184" y="-25979"/>
                  <a:pt x="3835294" y="38889"/>
                  <a:pt x="4078962" y="0"/>
                </a:cubicBezTo>
                <a:cubicBezTo>
                  <a:pt x="4124955" y="34140"/>
                  <a:pt x="4162786" y="96276"/>
                  <a:pt x="4224717" y="145755"/>
                </a:cubicBezTo>
                <a:cubicBezTo>
                  <a:pt x="4240818" y="276794"/>
                  <a:pt x="4192280" y="345359"/>
                  <a:pt x="4224717" y="495559"/>
                </a:cubicBezTo>
                <a:cubicBezTo>
                  <a:pt x="4257154" y="645759"/>
                  <a:pt x="4218655" y="789420"/>
                  <a:pt x="4224717" y="874514"/>
                </a:cubicBezTo>
                <a:cubicBezTo>
                  <a:pt x="4041014" y="922512"/>
                  <a:pt x="3912999" y="826608"/>
                  <a:pt x="3781122" y="874514"/>
                </a:cubicBezTo>
                <a:cubicBezTo>
                  <a:pt x="3649245" y="922420"/>
                  <a:pt x="3476192" y="832164"/>
                  <a:pt x="3379774" y="874514"/>
                </a:cubicBezTo>
                <a:cubicBezTo>
                  <a:pt x="3283356" y="916864"/>
                  <a:pt x="3062718" y="863021"/>
                  <a:pt x="2767190" y="874514"/>
                </a:cubicBezTo>
                <a:cubicBezTo>
                  <a:pt x="2471662" y="886007"/>
                  <a:pt x="2476700" y="835680"/>
                  <a:pt x="2365842" y="874514"/>
                </a:cubicBezTo>
                <a:cubicBezTo>
                  <a:pt x="2254984" y="913348"/>
                  <a:pt x="1958724" y="820537"/>
                  <a:pt x="1837752" y="874514"/>
                </a:cubicBezTo>
                <a:cubicBezTo>
                  <a:pt x="1716780" y="928491"/>
                  <a:pt x="1482886" y="841706"/>
                  <a:pt x="1225168" y="874514"/>
                </a:cubicBezTo>
                <a:cubicBezTo>
                  <a:pt x="967450" y="907322"/>
                  <a:pt x="959555" y="865287"/>
                  <a:pt x="739325" y="874514"/>
                </a:cubicBezTo>
                <a:cubicBezTo>
                  <a:pt x="519095" y="883741"/>
                  <a:pt x="195438" y="814995"/>
                  <a:pt x="0" y="874514"/>
                </a:cubicBezTo>
                <a:cubicBezTo>
                  <a:pt x="-6887" y="750358"/>
                  <a:pt x="26441" y="634744"/>
                  <a:pt x="0" y="446002"/>
                </a:cubicBezTo>
                <a:cubicBezTo>
                  <a:pt x="-26441" y="257260"/>
                  <a:pt x="25024" y="211492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32982004">
                  <a:prstGeom prst="snip1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100% distanciel </a:t>
            </a: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9 jours de regroupement en présentiel (ou Visio</a:t>
            </a: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 de coaching individuel hebdomadaire </a:t>
            </a: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 heures de cours en distanciel + </a:t>
            </a: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140h de stage en entreprise</a:t>
            </a: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3h d’examen face à un jury</a:t>
            </a:r>
            <a:endParaRPr lang="fr-FR" sz="9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riangle isocèle 10">
            <a:extLst>
              <a:ext uri="{FF2B5EF4-FFF2-40B4-BE49-F238E27FC236}">
                <a16:creationId xmlns:a16="http://schemas.microsoft.com/office/drawing/2014/main" id="{62B818B8-FD29-4A2D-8B19-B61F31EB272C}"/>
              </a:ext>
            </a:extLst>
          </p:cNvPr>
          <p:cNvSpPr/>
          <p:nvPr/>
        </p:nvSpPr>
        <p:spPr>
          <a:xfrm rot="19532658">
            <a:off x="-476272" y="-196505"/>
            <a:ext cx="1840320" cy="1093959"/>
          </a:xfrm>
          <a:custGeom>
            <a:avLst/>
            <a:gdLst>
              <a:gd name="connsiteX0" fmla="*/ 0 w 1508042"/>
              <a:gd name="connsiteY0" fmla="*/ 1093959 h 1093959"/>
              <a:gd name="connsiteX1" fmla="*/ 754021 w 1508042"/>
              <a:gd name="connsiteY1" fmla="*/ 0 h 1093959"/>
              <a:gd name="connsiteX2" fmla="*/ 1508042 w 1508042"/>
              <a:gd name="connsiteY2" fmla="*/ 1093959 h 1093959"/>
              <a:gd name="connsiteX3" fmla="*/ 0 w 1508042"/>
              <a:gd name="connsiteY3" fmla="*/ 1093959 h 1093959"/>
              <a:gd name="connsiteX0" fmla="*/ 0 w 1840320"/>
              <a:gd name="connsiteY0" fmla="*/ 1093959 h 1093959"/>
              <a:gd name="connsiteX1" fmla="*/ 754021 w 1840320"/>
              <a:gd name="connsiteY1" fmla="*/ 0 h 1093959"/>
              <a:gd name="connsiteX2" fmla="*/ 1840320 w 1840320"/>
              <a:gd name="connsiteY2" fmla="*/ 744372 h 1093959"/>
              <a:gd name="connsiteX3" fmla="*/ 0 w 1840320"/>
              <a:gd name="connsiteY3" fmla="*/ 1093959 h 109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320" h="1093959">
                <a:moveTo>
                  <a:pt x="0" y="1093959"/>
                </a:moveTo>
                <a:lnTo>
                  <a:pt x="754021" y="0"/>
                </a:lnTo>
                <a:lnTo>
                  <a:pt x="1840320" y="744372"/>
                </a:lnTo>
                <a:lnTo>
                  <a:pt x="0" y="1093959"/>
                </a:lnTo>
                <a:close/>
              </a:path>
            </a:pathLst>
          </a:custGeom>
          <a:blipFill dpi="0" rotWithShape="1">
            <a:blip r:embed="rId13">
              <a:alphaModFix amt="4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3FF34B1-F12A-4F45-AABB-ABAC1398E06C}"/>
              </a:ext>
            </a:extLst>
          </p:cNvPr>
          <p:cNvSpPr txBox="1"/>
          <p:nvPr/>
        </p:nvSpPr>
        <p:spPr>
          <a:xfrm>
            <a:off x="203924" y="3745060"/>
            <a:ext cx="24149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85750"/>
            <a:r>
              <a:rPr lang="fr-FR" sz="11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Niveau de sortie:  </a:t>
            </a:r>
            <a:r>
              <a:rPr lang="fr-F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</a:rPr>
              <a:t>CAP / BEP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453</Words>
  <Application>Microsoft Office PowerPoint</Application>
  <PresentationFormat>Personnalisé</PresentationFormat>
  <Paragraphs>87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Sans Unicode</vt:lpstr>
      <vt:lpstr>Trebuchet MS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Eusaire</dc:creator>
  <cp:lastModifiedBy>WILSON BAYEE</cp:lastModifiedBy>
  <cp:revision>43</cp:revision>
  <cp:lastPrinted>2025-02-20T14:43:11Z</cp:lastPrinted>
  <dcterms:created xsi:type="dcterms:W3CDTF">2025-01-03T09:03:53Z</dcterms:created>
  <dcterms:modified xsi:type="dcterms:W3CDTF">2025-03-11T09:15:42Z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2025-01-03T00:00:00Z</vt:filetime>
  </property>
  <property fmtid="{D5CDD505-2E9C-101B-9397-08002B2CF9AE}" pid="3" name="Creator">
    <vt:lpwstr>Microsoft® Word pour Microsoft 365</vt:lpwstr>
  </property>
  <property fmtid="{D5CDD505-2E9C-101B-9397-08002B2CF9AE}" pid="4" name="LastSaved">
    <vt:filetime>2025-01-03T00:00:00Z</vt:filetime>
  </property>
  <property fmtid="{D5CDD505-2E9C-101B-9397-08002B2CF9AE}" pid="5" name="Producer">
    <vt:lpwstr>Microsoft® Word pour Microsoft 365</vt:lpwstr>
  </property>
</Properties>
</file>